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3"/>
  </p:notesMasterIdLst>
  <p:sldIdLst>
    <p:sldId id="271" r:id="rId2"/>
    <p:sldId id="257" r:id="rId3"/>
    <p:sldId id="272" r:id="rId4"/>
    <p:sldId id="270" r:id="rId5"/>
    <p:sldId id="269" r:id="rId6"/>
    <p:sldId id="273" r:id="rId7"/>
    <p:sldId id="258" r:id="rId8"/>
    <p:sldId id="274" r:id="rId9"/>
    <p:sldId id="262" r:id="rId10"/>
    <p:sldId id="275" r:id="rId11"/>
    <p:sldId id="276" r:id="rId12"/>
    <p:sldId id="261" r:id="rId13"/>
    <p:sldId id="259" r:id="rId14"/>
    <p:sldId id="263" r:id="rId15"/>
    <p:sldId id="264" r:id="rId16"/>
    <p:sldId id="265" r:id="rId17"/>
    <p:sldId id="266" r:id="rId18"/>
    <p:sldId id="267" r:id="rId19"/>
    <p:sldId id="268" r:id="rId20"/>
    <p:sldId id="256" r:id="rId21"/>
    <p:sldId id="260" r:id="rId22"/>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6F38D4-F395-439A-A9A0-7FF6089FF159}" type="datetimeFigureOut">
              <a:rPr lang="pl-PL" smtClean="0"/>
              <a:t>15.11.2019</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2D853-4D27-44D1-AD96-C3C7662B27A6}" type="slidenum">
              <a:rPr lang="pl-PL" smtClean="0"/>
              <a:t>‹#›</a:t>
            </a:fld>
            <a:endParaRPr lang="pl-PL"/>
          </a:p>
        </p:txBody>
      </p:sp>
    </p:spTree>
    <p:extLst>
      <p:ext uri="{BB962C8B-B14F-4D97-AF65-F5344CB8AC3E}">
        <p14:creationId xmlns:p14="http://schemas.microsoft.com/office/powerpoint/2010/main" val="3855974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BB52D853-4D27-44D1-AD96-C3C7662B27A6}" type="slidenum">
              <a:rPr lang="pl-PL" smtClean="0"/>
              <a:t>20</a:t>
            </a:fld>
            <a:endParaRPr lang="pl-PL"/>
          </a:p>
        </p:txBody>
      </p:sp>
    </p:spTree>
    <p:extLst>
      <p:ext uri="{BB962C8B-B14F-4D97-AF65-F5344CB8AC3E}">
        <p14:creationId xmlns:p14="http://schemas.microsoft.com/office/powerpoint/2010/main" val="1771911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8" name="Tytuł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pl-PL"/>
              <a:t>Kliknij, aby edytować styl</a:t>
            </a:r>
            <a:endParaRPr kumimoji="0" lang="en-US"/>
          </a:p>
        </p:txBody>
      </p:sp>
      <p:sp>
        <p:nvSpPr>
          <p:cNvPr id="28" name="Symbol zastępczy daty 27"/>
          <p:cNvSpPr>
            <a:spLocks noGrp="1"/>
          </p:cNvSpPr>
          <p:nvPr>
            <p:ph type="dt" sz="half" idx="10"/>
          </p:nvPr>
        </p:nvSpPr>
        <p:spPr/>
        <p:txBody>
          <a:bodyPr/>
          <a:lstStyle/>
          <a:p>
            <a:fld id="{A4479FE3-B11B-4D36-B921-9AAD169E3E40}" type="datetimeFigureOut">
              <a:rPr lang="pl-PL" smtClean="0"/>
              <a:t>15.11.2019</a:t>
            </a:fld>
            <a:endParaRPr lang="pl-PL"/>
          </a:p>
        </p:txBody>
      </p:sp>
      <p:sp>
        <p:nvSpPr>
          <p:cNvPr id="17" name="Symbol zastępczy stopki 16"/>
          <p:cNvSpPr>
            <a:spLocks noGrp="1"/>
          </p:cNvSpPr>
          <p:nvPr>
            <p:ph type="ftr" sz="quarter" idx="11"/>
          </p:nvPr>
        </p:nvSpPr>
        <p:spPr/>
        <p:txBody>
          <a:bodyPr/>
          <a:lstStyle/>
          <a:p>
            <a:endParaRPr lang="pl-PL"/>
          </a:p>
        </p:txBody>
      </p:sp>
      <p:sp>
        <p:nvSpPr>
          <p:cNvPr id="29" name="Symbol zastępczy numeru slajdu 28"/>
          <p:cNvSpPr>
            <a:spLocks noGrp="1"/>
          </p:cNvSpPr>
          <p:nvPr>
            <p:ph type="sldNum" sz="quarter" idx="12"/>
          </p:nvPr>
        </p:nvSpPr>
        <p:spPr/>
        <p:txBody>
          <a:bodyPr/>
          <a:lstStyle/>
          <a:p>
            <a:fld id="{351DB2E2-2E71-426E-A1F9-CDA06C95A124}" type="slidenum">
              <a:rPr lang="pl-PL" smtClean="0"/>
              <a:t>‹#›</a:t>
            </a:fld>
            <a:endParaRPr lang="pl-PL"/>
          </a:p>
        </p:txBody>
      </p:sp>
      <p:sp>
        <p:nvSpPr>
          <p:cNvPr id="9" name="Podtytuł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A4479FE3-B11B-4D36-B921-9AAD169E3E40}" type="datetimeFigureOut">
              <a:rPr lang="pl-PL" smtClean="0"/>
              <a:t>15.11.2019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51DB2E2-2E71-426E-A1F9-CDA06C95A124}"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A4479FE3-B11B-4D36-B921-9AAD169E3E40}" type="datetimeFigureOut">
              <a:rPr lang="pl-PL" smtClean="0"/>
              <a:t>15.11.2019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51DB2E2-2E71-426E-A1F9-CDA06C95A124}"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A4479FE3-B11B-4D36-B921-9AAD169E3E40}" type="datetimeFigureOut">
              <a:rPr lang="pl-PL" smtClean="0"/>
              <a:t>15.11.2019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51DB2E2-2E71-426E-A1F9-CDA06C95A124}"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3">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pl-PL"/>
              <a:t>Kliknij, aby edytować styl</a:t>
            </a:r>
            <a:endParaRPr kumimoji="0" lang="en-US"/>
          </a:p>
        </p:txBody>
      </p:sp>
      <p:sp>
        <p:nvSpPr>
          <p:cNvPr id="3" name="Symbol zastępczy tekstu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a:t>Kliknij, aby edytować style wzorca tekstu</a:t>
            </a:r>
          </a:p>
        </p:txBody>
      </p:sp>
      <p:sp>
        <p:nvSpPr>
          <p:cNvPr id="4" name="Symbol zastępczy daty 3"/>
          <p:cNvSpPr>
            <a:spLocks noGrp="1"/>
          </p:cNvSpPr>
          <p:nvPr>
            <p:ph type="dt" sz="half" idx="10"/>
          </p:nvPr>
        </p:nvSpPr>
        <p:spPr/>
        <p:txBody>
          <a:bodyPr/>
          <a:lstStyle/>
          <a:p>
            <a:fld id="{A4479FE3-B11B-4D36-B921-9AAD169E3E40}" type="datetimeFigureOut">
              <a:rPr lang="pl-PL" smtClean="0"/>
              <a:t>15.11.2019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a:xfrm>
            <a:off x="7924800" y="6416675"/>
            <a:ext cx="762000" cy="365125"/>
          </a:xfrm>
        </p:spPr>
        <p:txBody>
          <a:bodyPr/>
          <a:lstStyle/>
          <a:p>
            <a:fld id="{351DB2E2-2E71-426E-A1F9-CDA06C95A124}" type="slidenum">
              <a:rPr lang="pl-PL" smtClean="0"/>
              <a:t>‹#›</a:t>
            </a:fld>
            <a:endParaRPr lang="pl-PL"/>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zawartości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zawartości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5" name="Symbol zastępczy daty 4"/>
          <p:cNvSpPr>
            <a:spLocks noGrp="1"/>
          </p:cNvSpPr>
          <p:nvPr>
            <p:ph type="dt" sz="half" idx="10"/>
          </p:nvPr>
        </p:nvSpPr>
        <p:spPr/>
        <p:txBody>
          <a:bodyPr/>
          <a:lstStyle/>
          <a:p>
            <a:fld id="{A4479FE3-B11B-4D36-B921-9AAD169E3E40}" type="datetimeFigureOut">
              <a:rPr lang="pl-PL" smtClean="0"/>
              <a:t>15.11.2019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51DB2E2-2E71-426E-A1F9-CDA06C95A124}"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lstStyle>
          <a:p>
            <a:r>
              <a:rPr kumimoji="0" lang="pl-PL"/>
              <a:t>Kliknij, aby edytować styl</a:t>
            </a:r>
            <a:endParaRPr kumimoji="0" lang="en-US"/>
          </a:p>
        </p:txBody>
      </p:sp>
      <p:sp>
        <p:nvSpPr>
          <p:cNvPr id="3" name="Symbol zastępczy tekstu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a:t>Kliknij, aby edytować style wzorca tekstu</a:t>
            </a:r>
          </a:p>
        </p:txBody>
      </p:sp>
      <p:sp>
        <p:nvSpPr>
          <p:cNvPr id="4" name="Symbol zastępczy tekstu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a:t>Kliknij, aby edytować style wzorca tekstu</a:t>
            </a:r>
          </a:p>
        </p:txBody>
      </p:sp>
      <p:sp>
        <p:nvSpPr>
          <p:cNvPr id="5" name="Symbol zastępczy zawartości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6" name="Symbol zastępczy zawartości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7" name="Symbol zastępczy daty 6"/>
          <p:cNvSpPr>
            <a:spLocks noGrp="1"/>
          </p:cNvSpPr>
          <p:nvPr>
            <p:ph type="dt" sz="half" idx="10"/>
          </p:nvPr>
        </p:nvSpPr>
        <p:spPr/>
        <p:txBody>
          <a:bodyPr/>
          <a:lstStyle/>
          <a:p>
            <a:fld id="{A4479FE3-B11B-4D36-B921-9AAD169E3E40}" type="datetimeFigureOut">
              <a:rPr lang="pl-PL" smtClean="0"/>
              <a:t>15.11.2019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351DB2E2-2E71-426E-A1F9-CDA06C95A124}"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daty 2"/>
          <p:cNvSpPr>
            <a:spLocks noGrp="1"/>
          </p:cNvSpPr>
          <p:nvPr>
            <p:ph type="dt" sz="half" idx="10"/>
          </p:nvPr>
        </p:nvSpPr>
        <p:spPr/>
        <p:txBody>
          <a:bodyPr/>
          <a:lstStyle/>
          <a:p>
            <a:fld id="{A4479FE3-B11B-4D36-B921-9AAD169E3E40}" type="datetimeFigureOut">
              <a:rPr lang="pl-PL" smtClean="0"/>
              <a:t>15.11.2019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351DB2E2-2E71-426E-A1F9-CDA06C95A124}"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4479FE3-B11B-4D36-B921-9AAD169E3E40}" type="datetimeFigureOut">
              <a:rPr lang="pl-PL" smtClean="0"/>
              <a:t>15.11.2019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351DB2E2-2E71-426E-A1F9-CDA06C95A124}"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pl-PL"/>
              <a:t>Kliknij, aby edytować styl</a:t>
            </a:r>
            <a:endParaRPr kumimoji="0" lang="en-US"/>
          </a:p>
        </p:txBody>
      </p:sp>
      <p:sp>
        <p:nvSpPr>
          <p:cNvPr id="3" name="Symbol zastępczy tekstu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a:t>Kliknij, aby edytować style wzorca tekstu</a:t>
            </a:r>
          </a:p>
        </p:txBody>
      </p:sp>
      <p:sp>
        <p:nvSpPr>
          <p:cNvPr id="4" name="Symbol zastępczy zawartości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5" name="Symbol zastępczy daty 4"/>
          <p:cNvSpPr>
            <a:spLocks noGrp="1"/>
          </p:cNvSpPr>
          <p:nvPr>
            <p:ph type="dt" sz="half" idx="10"/>
          </p:nvPr>
        </p:nvSpPr>
        <p:spPr/>
        <p:txBody>
          <a:bodyPr/>
          <a:lstStyle/>
          <a:p>
            <a:fld id="{A4479FE3-B11B-4D36-B921-9AAD169E3E40}" type="datetimeFigureOut">
              <a:rPr lang="pl-PL" smtClean="0"/>
              <a:t>15.11.2019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51DB2E2-2E71-426E-A1F9-CDA06C95A124}"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pl-PL"/>
              <a:t>Kliknij, aby edytować styl</a:t>
            </a:r>
            <a:endParaRPr kumimoji="0" lang="en-US"/>
          </a:p>
        </p:txBody>
      </p:sp>
      <p:sp>
        <p:nvSpPr>
          <p:cNvPr id="3" name="Symbol zastępczy obrazu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pl-PL">
                <a:solidFill>
                  <a:schemeClr val="lt1"/>
                </a:solidFill>
                <a:latin typeface="+mn-lt"/>
                <a:ea typeface="+mn-ea"/>
                <a:cs typeface="+mn-cs"/>
              </a:rPr>
              <a:t>Kliknij ikonę, aby dodać obraz</a:t>
            </a:r>
            <a:endParaRPr kumimoji="0" lang="en-US" dirty="0">
              <a:solidFill>
                <a:schemeClr val="lt1"/>
              </a:solidFill>
              <a:latin typeface="+mn-lt"/>
              <a:ea typeface="+mn-ea"/>
              <a:cs typeface="+mn-cs"/>
            </a:endParaRPr>
          </a:p>
        </p:txBody>
      </p:sp>
      <p:sp>
        <p:nvSpPr>
          <p:cNvPr id="4" name="Symbol zastępczy tekstu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pl-PL"/>
              <a:t>Kliknij, aby edytować style wzorca tekstu</a:t>
            </a:r>
          </a:p>
        </p:txBody>
      </p:sp>
      <p:sp>
        <p:nvSpPr>
          <p:cNvPr id="5" name="Symbol zastępczy daty 4"/>
          <p:cNvSpPr>
            <a:spLocks noGrp="1"/>
          </p:cNvSpPr>
          <p:nvPr>
            <p:ph type="dt" sz="half" idx="10"/>
          </p:nvPr>
        </p:nvSpPr>
        <p:spPr/>
        <p:txBody>
          <a:bodyPr/>
          <a:lstStyle/>
          <a:p>
            <a:fld id="{A4479FE3-B11B-4D36-B921-9AAD169E3E40}" type="datetimeFigureOut">
              <a:rPr lang="pl-PL" smtClean="0"/>
              <a:t>15.11.2019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51DB2E2-2E71-426E-A1F9-CDA06C95A124}"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Symbol zastępczy tytułu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pl-PL"/>
              <a:t>Kliknij, aby edytować styl</a:t>
            </a:r>
            <a:endParaRPr kumimoji="0" lang="en-US"/>
          </a:p>
        </p:txBody>
      </p:sp>
      <p:sp>
        <p:nvSpPr>
          <p:cNvPr id="13" name="Symbol zastępczy tekstu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14" name="Symbol zastępczy daty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4479FE3-B11B-4D36-B921-9AAD169E3E40}" type="datetimeFigureOut">
              <a:rPr lang="pl-PL" smtClean="0"/>
              <a:t>15.11.2019</a:t>
            </a:fld>
            <a:endParaRPr lang="pl-PL"/>
          </a:p>
        </p:txBody>
      </p:sp>
      <p:sp>
        <p:nvSpPr>
          <p:cNvPr id="3" name="Symbol zastępczy stopki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pl-PL"/>
          </a:p>
        </p:txBody>
      </p:sp>
      <p:sp>
        <p:nvSpPr>
          <p:cNvPr id="23" name="Symbol zastępczy numeru slajdu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351DB2E2-2E71-426E-A1F9-CDA06C95A124}" type="slidenum">
              <a:rPr lang="pl-PL" smtClean="0"/>
              <a:t>‹#›</a:t>
            </a:fld>
            <a:endParaRPr lang="pl-PL"/>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E2AA53-7272-426F-B205-B199ABE3CF4C}"/>
              </a:ext>
            </a:extLst>
          </p:cNvPr>
          <p:cNvSpPr>
            <a:spLocks noGrp="1"/>
          </p:cNvSpPr>
          <p:nvPr>
            <p:ph idx="1"/>
          </p:nvPr>
        </p:nvSpPr>
        <p:spPr>
          <a:xfrm>
            <a:off x="179512" y="332656"/>
            <a:ext cx="8507288" cy="5976704"/>
          </a:xfrm>
        </p:spPr>
        <p:txBody>
          <a:bodyPr>
            <a:normAutofit fontScale="77500" lnSpcReduction="20000"/>
          </a:bodyPr>
          <a:lstStyle/>
          <a:p>
            <a:pPr marL="137160" indent="0">
              <a:buNone/>
            </a:pPr>
            <a:r>
              <a:rPr lang="en-US" sz="4600" b="1" dirty="0">
                <a:solidFill>
                  <a:schemeClr val="bg1"/>
                </a:solidFill>
                <a:latin typeface="Brush Script MT" panose="03060802040406070304" pitchFamily="66" charset="0"/>
              </a:rPr>
              <a:t>Irish and Ukrainian Literary Treatments </a:t>
            </a:r>
          </a:p>
          <a:p>
            <a:pPr marL="137160" indent="0">
              <a:buNone/>
            </a:pPr>
            <a:r>
              <a:rPr lang="en-US" sz="4600" b="1" dirty="0">
                <a:solidFill>
                  <a:schemeClr val="bg1"/>
                </a:solidFill>
                <a:latin typeface="Brush Script MT" panose="03060802040406070304" pitchFamily="66" charset="0"/>
              </a:rPr>
              <a:t>of the Famines </a:t>
            </a:r>
          </a:p>
          <a:p>
            <a:pPr marL="137160" indent="0">
              <a:buNone/>
            </a:pPr>
            <a:endParaRPr lang="en-US" sz="3600" b="1" dirty="0">
              <a:solidFill>
                <a:schemeClr val="bg1"/>
              </a:solidFill>
            </a:endParaRPr>
          </a:p>
          <a:p>
            <a:pPr marL="137160" indent="0">
              <a:buNone/>
            </a:pPr>
            <a:endParaRPr lang="en-US" sz="3600" b="1" dirty="0">
              <a:solidFill>
                <a:schemeClr val="bg1"/>
              </a:solidFill>
            </a:endParaRPr>
          </a:p>
          <a:p>
            <a:pPr marL="137160" indent="0">
              <a:buNone/>
            </a:pPr>
            <a:endParaRPr lang="en-US" sz="3600" b="1" dirty="0">
              <a:solidFill>
                <a:schemeClr val="bg1"/>
              </a:solidFill>
            </a:endParaRPr>
          </a:p>
          <a:p>
            <a:pPr marL="137160" indent="0">
              <a:buNone/>
            </a:pPr>
            <a:endParaRPr lang="en-US" sz="3600" b="1" dirty="0">
              <a:solidFill>
                <a:schemeClr val="bg1"/>
              </a:solidFill>
            </a:endParaRPr>
          </a:p>
          <a:p>
            <a:pPr marL="137160" indent="0">
              <a:buNone/>
            </a:pPr>
            <a:endParaRPr lang="en-US" sz="3600" b="1" dirty="0">
              <a:solidFill>
                <a:schemeClr val="bg1"/>
              </a:solidFill>
            </a:endParaRPr>
          </a:p>
          <a:p>
            <a:pPr marL="137160" indent="0">
              <a:buNone/>
            </a:pPr>
            <a:endParaRPr lang="en-US" dirty="0">
              <a:solidFill>
                <a:srgbClr val="FFFF00"/>
              </a:solidFill>
            </a:endParaRPr>
          </a:p>
          <a:p>
            <a:pPr marL="137160" indent="0">
              <a:buNone/>
            </a:pPr>
            <a:endParaRPr lang="en-US" dirty="0">
              <a:solidFill>
                <a:srgbClr val="FFFF00"/>
              </a:solidFill>
            </a:endParaRPr>
          </a:p>
          <a:p>
            <a:pPr marL="137160" indent="0">
              <a:buNone/>
            </a:pPr>
            <a:endParaRPr lang="en-US" dirty="0">
              <a:solidFill>
                <a:srgbClr val="FFFF00"/>
              </a:solidFill>
            </a:endParaRPr>
          </a:p>
          <a:p>
            <a:pPr marL="137160" indent="0">
              <a:buNone/>
            </a:pPr>
            <a:endParaRPr lang="en-US" dirty="0">
              <a:solidFill>
                <a:srgbClr val="FFFF00"/>
              </a:solidFill>
            </a:endParaRPr>
          </a:p>
          <a:p>
            <a:pPr marL="137160" indent="0">
              <a:buNone/>
            </a:pPr>
            <a:endParaRPr lang="en-US" dirty="0">
              <a:solidFill>
                <a:srgbClr val="FFFF00"/>
              </a:solidFill>
            </a:endParaRPr>
          </a:p>
          <a:p>
            <a:pPr marL="137160" indent="0">
              <a:buNone/>
            </a:pPr>
            <a:r>
              <a:rPr lang="en-US" dirty="0">
                <a:solidFill>
                  <a:srgbClr val="FFFF00"/>
                </a:solidFill>
              </a:rPr>
              <a:t>Prof. Ph. D. Oksana Weretiuk</a:t>
            </a:r>
          </a:p>
          <a:p>
            <a:pPr marL="137160" indent="0">
              <a:buNone/>
            </a:pPr>
            <a:r>
              <a:rPr lang="en-US" dirty="0">
                <a:solidFill>
                  <a:srgbClr val="FFFF00"/>
                </a:solidFill>
              </a:rPr>
              <a:t>University of Rzeszow, Poland</a:t>
            </a:r>
          </a:p>
          <a:p>
            <a:pPr marL="137160" indent="0">
              <a:buNone/>
            </a:pPr>
            <a:r>
              <a:rPr lang="en-US" dirty="0"/>
              <a:t> </a:t>
            </a:r>
          </a:p>
          <a:p>
            <a:endParaRPr lang="en-US" dirty="0"/>
          </a:p>
        </p:txBody>
      </p:sp>
      <p:pic>
        <p:nvPicPr>
          <p:cNvPr id="4" name="Obraz 3" descr="http://t0.gstatic.com/images?q=tbn:ANd9GcRq7aQHFBD3V1yASU1KHNMTdN8twkG7iQuqPDABI49ylyZzHrEw">
            <a:extLst>
              <a:ext uri="{FF2B5EF4-FFF2-40B4-BE49-F238E27FC236}">
                <a16:creationId xmlns:a16="http://schemas.microsoft.com/office/drawing/2014/main" id="{0588AD59-8B1D-41C4-86DE-FC0209ABAFD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04864"/>
            <a:ext cx="2808312" cy="2232248"/>
          </a:xfrm>
          <a:prstGeom prst="rect">
            <a:avLst/>
          </a:prstGeom>
          <a:noFill/>
          <a:ln>
            <a:noFill/>
          </a:ln>
        </p:spPr>
      </p:pic>
      <p:pic>
        <p:nvPicPr>
          <p:cNvPr id="5" name="Obraz 4" descr="image008">
            <a:extLst>
              <a:ext uri="{FF2B5EF4-FFF2-40B4-BE49-F238E27FC236}">
                <a16:creationId xmlns:a16="http://schemas.microsoft.com/office/drawing/2014/main" id="{FC46F3A9-FC2C-4EF3-874E-051AA9A6C47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340768"/>
            <a:ext cx="1944216" cy="3168352"/>
          </a:xfrm>
          <a:prstGeom prst="rect">
            <a:avLst/>
          </a:prstGeom>
          <a:noFill/>
          <a:ln>
            <a:noFill/>
          </a:ln>
        </p:spPr>
      </p:pic>
      <p:pic>
        <p:nvPicPr>
          <p:cNvPr id="6" name="Obraz 5" descr="image007">
            <a:extLst>
              <a:ext uri="{FF2B5EF4-FFF2-40B4-BE49-F238E27FC236}">
                <a16:creationId xmlns:a16="http://schemas.microsoft.com/office/drawing/2014/main" id="{7D55E375-903F-4962-B45E-AC772173FE6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876256" y="3140968"/>
            <a:ext cx="1872208" cy="3033464"/>
          </a:xfrm>
          <a:prstGeom prst="rect">
            <a:avLst/>
          </a:prstGeom>
          <a:noFill/>
          <a:ln>
            <a:noFill/>
          </a:ln>
        </p:spPr>
      </p:pic>
    </p:spTree>
    <p:extLst>
      <p:ext uri="{BB962C8B-B14F-4D97-AF65-F5344CB8AC3E}">
        <p14:creationId xmlns:p14="http://schemas.microsoft.com/office/powerpoint/2010/main" val="105900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346E1F-5625-4BE8-9193-A280639E9129}"/>
              </a:ext>
            </a:extLst>
          </p:cNvPr>
          <p:cNvSpPr/>
          <p:nvPr/>
        </p:nvSpPr>
        <p:spPr>
          <a:xfrm>
            <a:off x="107504" y="692696"/>
            <a:ext cx="8568952" cy="3903954"/>
          </a:xfrm>
          <a:prstGeom prst="rect">
            <a:avLst/>
          </a:prstGeom>
        </p:spPr>
        <p:txBody>
          <a:bodyPr wrap="square">
            <a:spAutoFit/>
          </a:bodyPr>
          <a:lstStyle/>
          <a:p>
            <a:pPr marL="228600" marR="228600" indent="228600" algn="just">
              <a:lnSpc>
                <a:spcPct val="150000"/>
              </a:lnSpc>
              <a:spcBef>
                <a:spcPts val="0"/>
              </a:spcBef>
              <a:spcAft>
                <a:spcPts val="0"/>
              </a:spcAft>
            </a:pPr>
            <a:r>
              <a:rPr lang="pl-P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In </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1990s</a:t>
            </a:r>
            <a:r>
              <a:rPr lang="pl-P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Anatoliy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Dimarov</a:t>
            </a:r>
            <a:r>
              <a:rPr lang="pl-P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Samosud</a:t>
            </a:r>
            <a:r>
              <a:rPr lang="pl-PL" sz="24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Yevhen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Hutsal</a:t>
            </a:r>
            <a:r>
              <a:rPr lang="pl-P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Holodomor</a:t>
            </a:r>
            <a:r>
              <a:rPr lang="pl-PL" sz="24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Mykhaylo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Potupeiko</a:t>
            </a:r>
            <a:r>
              <a:rPr lang="pl-P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2400" i="1" dirty="0">
                <a:solidFill>
                  <a:schemeClr val="bg1"/>
                </a:solidFill>
                <a:ea typeface="Calibri" panose="020F0502020204030204" pitchFamily="34" charset="0"/>
                <a:cs typeface="Times New Roman" panose="02020603050405020304" pitchFamily="18" charset="0"/>
              </a:rPr>
              <a:t>У лабетах смерті</a:t>
            </a:r>
            <a:r>
              <a:rPr lang="en-US" sz="24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pl-PL" sz="24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1994)</a:t>
            </a:r>
            <a:r>
              <a:rPr lang="pl-P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marL="228600" marR="228600" indent="228600" algn="just">
              <a:lnSpc>
                <a:spcPct val="150000"/>
              </a:lnSpc>
              <a:spcBef>
                <a:spcPts val="0"/>
              </a:spcBef>
              <a:spcAft>
                <a:spcPts val="0"/>
              </a:spcAft>
            </a:pP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Pavlo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Naniyev’s</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biographical fiction  </a:t>
            </a:r>
            <a:r>
              <a:rPr lang="ru-RU" sz="24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Лозинова </a:t>
            </a:r>
            <a:r>
              <a:rPr lang="ru-RU" sz="2400" i="1" dirty="0">
                <a:solidFill>
                  <a:schemeClr val="bg1"/>
                </a:solidFill>
                <a:ea typeface="Calibri" panose="020F0502020204030204" pitchFamily="34" charset="0"/>
                <a:cs typeface="Times New Roman" panose="02020603050405020304" pitchFamily="18" charset="0"/>
              </a:rPr>
              <a:t>труна </a:t>
            </a:r>
            <a:r>
              <a:rPr lang="en-US" sz="2400" dirty="0">
                <a:solidFill>
                  <a:schemeClr val="bg1"/>
                </a:solidFill>
                <a:ea typeface="Calibri" panose="020F0502020204030204" pitchFamily="34" charset="0"/>
                <a:cs typeface="Times New Roman" panose="02020603050405020304" pitchFamily="18" charset="0"/>
              </a:rPr>
              <a:t>(Kiev -New York</a:t>
            </a:r>
            <a:r>
              <a:rPr lang="pl-PL" sz="2400" dirty="0">
                <a:solidFill>
                  <a:schemeClr val="bg1"/>
                </a:solidFill>
                <a:ea typeface="Calibri" panose="020F0502020204030204" pitchFamily="34" charset="0"/>
                <a:cs typeface="Times New Roman" panose="02020603050405020304" pitchFamily="18" charset="0"/>
              </a:rPr>
              <a:t> 2003</a:t>
            </a:r>
            <a:r>
              <a:rPr lang="en-US" sz="2400" dirty="0">
                <a:solidFill>
                  <a:schemeClr val="bg1"/>
                </a:solidFill>
                <a:ea typeface="Calibri" panose="020F0502020204030204" pitchFamily="34" charset="0"/>
                <a:cs typeface="Times New Roman" panose="02020603050405020304" pitchFamily="18" charset="0"/>
              </a:rPr>
              <a:t>)</a:t>
            </a:r>
            <a:endParaRPr lang="pl-PL" sz="2400" dirty="0">
              <a:solidFill>
                <a:schemeClr val="bg1"/>
              </a:solidFill>
              <a:ea typeface="Calibri" panose="020F0502020204030204" pitchFamily="34" charset="0"/>
              <a:cs typeface="Times New Roman" panose="02020603050405020304" pitchFamily="18" charset="0"/>
            </a:endParaRPr>
          </a:p>
          <a:p>
            <a:pPr marL="228600" marR="228600" indent="228600" algn="just">
              <a:lnSpc>
                <a:spcPct val="150000"/>
              </a:lnSpc>
              <a:spcBef>
                <a:spcPts val="0"/>
              </a:spcBef>
              <a:spcAft>
                <a:spcPts val="0"/>
              </a:spcAft>
            </a:pPr>
            <a:r>
              <a:rPr lang="en-GB"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Alexander J</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Motyl</a:t>
            </a:r>
            <a:r>
              <a:rPr lang="pl-P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dirty="0">
                <a:solidFill>
                  <a:schemeClr val="bg1"/>
                </a:solidFill>
                <a:ea typeface="Calibri" panose="020F0502020204030204" pitchFamily="34" charset="0"/>
                <a:cs typeface="Times New Roman" panose="02020603050405020304" pitchFamily="18" charset="0"/>
              </a:rPr>
              <a:t> </a:t>
            </a:r>
            <a:r>
              <a:rPr lang="en-GB" sz="2400" i="1" dirty="0">
                <a:solidFill>
                  <a:schemeClr val="bg1"/>
                </a:solidFill>
                <a:ea typeface="Calibri" panose="020F0502020204030204" pitchFamily="34" charset="0"/>
                <a:cs typeface="Times New Roman" panose="02020603050405020304" pitchFamily="18" charset="0"/>
              </a:rPr>
              <a:t>Sweet Snow. A Novel of the Ukrainian Famine </a:t>
            </a:r>
            <a:r>
              <a:rPr lang="en-GB" sz="24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of 1933</a:t>
            </a:r>
            <a:r>
              <a:rPr lang="en-GB"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(Massachusetts</a:t>
            </a:r>
            <a:r>
              <a:rPr lang="pl-P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2013)</a:t>
            </a:r>
            <a:endParaRPr lang="pl-P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228600" marR="228600" indent="228600" algn="just">
              <a:lnSpc>
                <a:spcPct val="150000"/>
              </a:lnSpc>
              <a:spcBef>
                <a:spcPts val="0"/>
              </a:spcBef>
              <a:spcAft>
                <a:spcPts val="0"/>
              </a:spcAf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a:t>
            </a:r>
            <a:r>
              <a:rPr lang="pl-P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y</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khaylo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Brynykh</a:t>
            </a:r>
            <a:r>
              <a:rPr lang="pl-P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2400" i="1" dirty="0">
                <a:solidFill>
                  <a:schemeClr val="bg1"/>
                </a:solidFill>
                <a:ea typeface="Calibri" panose="020F0502020204030204" pitchFamily="34" charset="0"/>
                <a:cs typeface="Times New Roman" panose="02020603050405020304" pitchFamily="18" charset="0"/>
              </a:rPr>
              <a:t>Хліб із хрящами</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(2011</a:t>
            </a:r>
            <a:r>
              <a:rPr lang="pl-P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5402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188B19-AC45-4CD2-9453-50F831684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60648"/>
            <a:ext cx="4901952" cy="3523828"/>
          </a:xfrm>
          <a:prstGeom prst="rect">
            <a:avLst/>
          </a:prstGeom>
        </p:spPr>
      </p:pic>
      <p:pic>
        <p:nvPicPr>
          <p:cNvPr id="10" name="Picture 9">
            <a:extLst>
              <a:ext uri="{FF2B5EF4-FFF2-40B4-BE49-F238E27FC236}">
                <a16:creationId xmlns:a16="http://schemas.microsoft.com/office/drawing/2014/main" id="{992DC429-2A9D-4907-99A0-98BB6B53E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2708920"/>
            <a:ext cx="3263051" cy="2783632"/>
          </a:xfrm>
          <a:prstGeom prst="rect">
            <a:avLst/>
          </a:prstGeom>
        </p:spPr>
      </p:pic>
      <p:pic>
        <p:nvPicPr>
          <p:cNvPr id="12" name="Picture 11">
            <a:extLst>
              <a:ext uri="{FF2B5EF4-FFF2-40B4-BE49-F238E27FC236}">
                <a16:creationId xmlns:a16="http://schemas.microsoft.com/office/drawing/2014/main" id="{9EB9B28C-451D-4FCF-895E-9943C7F3A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4257675"/>
            <a:ext cx="3914775" cy="2600325"/>
          </a:xfrm>
          <a:prstGeom prst="rect">
            <a:avLst/>
          </a:prstGeom>
        </p:spPr>
      </p:pic>
    </p:spTree>
    <p:extLst>
      <p:ext uri="{BB962C8B-B14F-4D97-AF65-F5344CB8AC3E}">
        <p14:creationId xmlns:p14="http://schemas.microsoft.com/office/powerpoint/2010/main" val="91303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764704"/>
            <a:ext cx="8229600" cy="4709160"/>
          </a:xfrm>
        </p:spPr>
        <p:txBody>
          <a:bodyPr>
            <a:noAutofit/>
          </a:bodyPr>
          <a:lstStyle/>
          <a:p>
            <a:pPr marL="137160" indent="0" algn="just">
              <a:buNone/>
            </a:pPr>
            <a:r>
              <a:rPr lang="en-US" dirty="0"/>
              <a:t>History provides many examples of famine that costs more human lives than the Great Irish Famine. Reliable evidence on famine casualties tends to be skimpy, but fine comparisons are not called for: enough to note that in northern China in 1877-8 a famine accounted for 9 to 13 million deaths, and in 1932-33 in the Ukraine another for probably at least 3 million (…) In this league of doom the cost of Ireland’s misfortune – about one million lives – may seem small. Measured in proportionate terms, however, the Irish famine’s toll exceeded these others”</a:t>
            </a:r>
            <a:endParaRPr lang="pl-PL" dirty="0"/>
          </a:p>
        </p:txBody>
      </p:sp>
    </p:spTree>
    <p:extLst>
      <p:ext uri="{BB962C8B-B14F-4D97-AF65-F5344CB8AC3E}">
        <p14:creationId xmlns:p14="http://schemas.microsoft.com/office/powerpoint/2010/main" val="405578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916832"/>
            <a:ext cx="8229600" cy="4608552"/>
          </a:xfrm>
        </p:spPr>
        <p:txBody>
          <a:bodyPr>
            <a:normAutofit/>
          </a:bodyPr>
          <a:lstStyle/>
          <a:p>
            <a:pPr marL="137160" indent="0" algn="just">
              <a:buNone/>
            </a:pPr>
            <a:r>
              <a:rPr lang="en-US" sz="3200" i="1" dirty="0"/>
              <a:t>November - the eve of </a:t>
            </a:r>
            <a:r>
              <a:rPr lang="en-US" sz="3200" i="1" dirty="0" err="1"/>
              <a:t>Samhain</a:t>
            </a:r>
            <a:r>
              <a:rPr lang="en-US" sz="3200" i="1" dirty="0"/>
              <a:t>. Ghosts walked the roads – not the souls of the dead, but real people dying. (…) the </a:t>
            </a:r>
            <a:r>
              <a:rPr lang="en-US" sz="3200" i="1" dirty="0" err="1"/>
              <a:t>roadworks</a:t>
            </a:r>
            <a:r>
              <a:rPr lang="en-US" sz="3200" i="1" dirty="0"/>
              <a:t> hadn’t opened. No help of any kind came from the government. Our three gold coins were gone, with the guts of the winter ahead of us</a:t>
            </a:r>
            <a:endParaRPr lang="pl-PL" sz="3200" i="1" dirty="0"/>
          </a:p>
        </p:txBody>
      </p:sp>
    </p:spTree>
    <p:extLst>
      <p:ext uri="{BB962C8B-B14F-4D97-AF65-F5344CB8AC3E}">
        <p14:creationId xmlns:p14="http://schemas.microsoft.com/office/powerpoint/2010/main" val="343813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404664"/>
            <a:ext cx="8229600" cy="4709160"/>
          </a:xfrm>
        </p:spPr>
        <p:txBody>
          <a:bodyPr>
            <a:noAutofit/>
          </a:bodyPr>
          <a:lstStyle/>
          <a:p>
            <a:pPr marL="137160" indent="0">
              <a:buNone/>
            </a:pPr>
            <a:r>
              <a:rPr lang="en-US" sz="2500" dirty="0"/>
              <a:t>They trooped the passage and opened the door, noticing a man near an oven who was dressed in shirt rags and was</a:t>
            </a:r>
            <a:endParaRPr lang="pl-PL" sz="2500" dirty="0"/>
          </a:p>
          <a:p>
            <a:pPr marL="137160" indent="0">
              <a:buNone/>
            </a:pPr>
            <a:r>
              <a:rPr lang="en-US" sz="2500" dirty="0"/>
              <a:t> looking insanely, with his upper eyelids raised high and piercing glare at the newcomers. There was blood everywhere</a:t>
            </a:r>
            <a:endParaRPr lang="pl-PL" sz="2500" dirty="0"/>
          </a:p>
          <a:p>
            <a:pPr marL="137160" indent="0">
              <a:buNone/>
            </a:pPr>
            <a:r>
              <a:rPr lang="en-US" sz="2500" dirty="0"/>
              <a:t> – on the bench was a killed child terribly mutilated.</a:t>
            </a:r>
            <a:endParaRPr lang="pl-PL" sz="2500" dirty="0"/>
          </a:p>
          <a:p>
            <a:pPr marL="137160" indent="0">
              <a:buNone/>
            </a:pPr>
            <a:r>
              <a:rPr lang="en-US" sz="2500" dirty="0"/>
              <a:t>– The man lit a fire on the very fore part of an oven and in a smoke-filled house is cooking food on a pan chewing something</a:t>
            </a:r>
            <a:endParaRPr lang="pl-PL" sz="2500" dirty="0"/>
          </a:p>
          <a:p>
            <a:pPr marL="137160" indent="0">
              <a:buNone/>
            </a:pPr>
            <a:r>
              <a:rPr lang="en-US" sz="2500" dirty="0"/>
              <a:t> and holding a knife in his hand.</a:t>
            </a:r>
            <a:endParaRPr lang="pl-PL" sz="2500" dirty="0"/>
          </a:p>
          <a:p>
            <a:pPr marL="137160" indent="0">
              <a:buNone/>
            </a:pPr>
            <a:r>
              <a:rPr lang="en-US" sz="2500" dirty="0"/>
              <a:t>– One of the men who entered after the first one shrieked:</a:t>
            </a:r>
            <a:endParaRPr lang="pl-PL" sz="2500" dirty="0"/>
          </a:p>
          <a:p>
            <a:pPr marL="137160" indent="0">
              <a:buNone/>
            </a:pPr>
            <a:r>
              <a:rPr lang="en-US" sz="2500" dirty="0"/>
              <a:t>– He has killed his child and is frying it! He’s gone mad. </a:t>
            </a:r>
            <a:endParaRPr lang="pl-PL" sz="2500" dirty="0"/>
          </a:p>
        </p:txBody>
      </p:sp>
    </p:spTree>
    <p:extLst>
      <p:ext uri="{BB962C8B-B14F-4D97-AF65-F5344CB8AC3E}">
        <p14:creationId xmlns:p14="http://schemas.microsoft.com/office/powerpoint/2010/main" val="307076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556792"/>
            <a:ext cx="8229600" cy="4709160"/>
          </a:xfrm>
        </p:spPr>
        <p:txBody>
          <a:bodyPr>
            <a:normAutofit/>
          </a:bodyPr>
          <a:lstStyle/>
          <a:p>
            <a:pPr marL="137160" indent="0">
              <a:buNone/>
            </a:pPr>
            <a:r>
              <a:rPr lang="en-US" sz="3200" dirty="0"/>
              <a:t>“(…)they appear to be empty. No smoke, no people, no life, </a:t>
            </a:r>
            <a:r>
              <a:rPr lang="en-US" sz="3200" i="1" dirty="0" err="1"/>
              <a:t>nichts</a:t>
            </a:r>
            <a:r>
              <a:rPr lang="en-US" sz="3200" dirty="0"/>
              <a:t>. Absolutely nothing. Just this accursed white.” </a:t>
            </a:r>
            <a:endParaRPr lang="pl-PL" sz="3200" dirty="0"/>
          </a:p>
          <a:p>
            <a:pPr marL="137160" indent="0">
              <a:buNone/>
            </a:pPr>
            <a:r>
              <a:rPr lang="en-US" sz="3200" dirty="0"/>
              <a:t>“Animals?” </a:t>
            </a:r>
            <a:endParaRPr lang="pl-PL" sz="3200" dirty="0"/>
          </a:p>
          <a:p>
            <a:pPr marL="137160" indent="0">
              <a:buNone/>
            </a:pPr>
            <a:r>
              <a:rPr lang="en-US" sz="3200" dirty="0"/>
              <a:t>“No, nothing. There is nothing but snow—nothing but white snow—</a:t>
            </a:r>
            <a:r>
              <a:rPr lang="en-US" sz="3200" i="1" dirty="0" err="1"/>
              <a:t>nichts</a:t>
            </a:r>
            <a:r>
              <a:rPr lang="en-US" sz="3200" i="1" dirty="0"/>
              <a:t> </a:t>
            </a:r>
            <a:r>
              <a:rPr lang="en-US" sz="3200" i="1" dirty="0" err="1"/>
              <a:t>ausser</a:t>
            </a:r>
            <a:r>
              <a:rPr lang="en-US" sz="3200" i="1" dirty="0"/>
              <a:t> </a:t>
            </a:r>
            <a:r>
              <a:rPr lang="en-US" sz="3200" i="1" dirty="0" err="1"/>
              <a:t>diesem</a:t>
            </a:r>
            <a:r>
              <a:rPr lang="en-US" sz="3200" i="1" dirty="0"/>
              <a:t> </a:t>
            </a:r>
            <a:r>
              <a:rPr lang="en-US" sz="3200" i="1" dirty="0" err="1"/>
              <a:t>verdammten</a:t>
            </a:r>
            <a:r>
              <a:rPr lang="en-US" sz="3200" i="1" dirty="0"/>
              <a:t> </a:t>
            </a:r>
            <a:r>
              <a:rPr lang="en-US" sz="3200" i="1" dirty="0" err="1"/>
              <a:t>Schnee</a:t>
            </a:r>
            <a:r>
              <a:rPr lang="en-US" sz="3200" dirty="0"/>
              <a:t>. And white sky.”</a:t>
            </a:r>
            <a:endParaRPr lang="pl-PL" sz="3200" dirty="0"/>
          </a:p>
        </p:txBody>
      </p:sp>
    </p:spTree>
    <p:extLst>
      <p:ext uri="{BB962C8B-B14F-4D97-AF65-F5344CB8AC3E}">
        <p14:creationId xmlns:p14="http://schemas.microsoft.com/office/powerpoint/2010/main" val="242459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484784"/>
            <a:ext cx="8229600" cy="4709160"/>
          </a:xfrm>
        </p:spPr>
        <p:txBody>
          <a:bodyPr>
            <a:normAutofit/>
          </a:bodyPr>
          <a:lstStyle/>
          <a:p>
            <a:pPr marL="137160" indent="0">
              <a:buNone/>
            </a:pPr>
            <a:r>
              <a:rPr lang="en-US" sz="3600" dirty="0"/>
              <a:t>They walked around it, over it, as if it wasn’t there. I stopped—I felt I had to stop—and people scowled and told me to get out of their way, to keep moving, that they’d be late for work. I couldn’t understand their coldness, their indifference, their inhumanity”.</a:t>
            </a:r>
            <a:endParaRPr lang="pl-PL" sz="3600" dirty="0"/>
          </a:p>
        </p:txBody>
      </p:sp>
    </p:spTree>
    <p:extLst>
      <p:ext uri="{BB962C8B-B14F-4D97-AF65-F5344CB8AC3E}">
        <p14:creationId xmlns:p14="http://schemas.microsoft.com/office/powerpoint/2010/main" val="297539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836712"/>
            <a:ext cx="8229600" cy="4709160"/>
          </a:xfrm>
        </p:spPr>
        <p:txBody>
          <a:bodyPr>
            <a:noAutofit/>
          </a:bodyPr>
          <a:lstStyle/>
          <a:p>
            <a:pPr marL="137160" indent="0" algn="just">
              <a:buNone/>
            </a:pPr>
            <a:r>
              <a:rPr lang="en-US" dirty="0"/>
              <a:t>These missions carried out typical consulate functions but they also acted as undercover agencies for the Polish intelligence services. Their employees gathered invaluable information during their numerous journeys across Ukraine. The exchange of information with foreign diplomats, especially those representing Italy and Germany, added to the picture. Information collected through various channels reached the Polish authorities in the form of reports. Polish elites’ perception of events in the USSR was also affected by </a:t>
            </a:r>
            <a:r>
              <a:rPr lang="en-US" dirty="0" err="1"/>
              <a:t>Biuletyn</a:t>
            </a:r>
            <a:r>
              <a:rPr lang="en-US" dirty="0"/>
              <a:t> </a:t>
            </a:r>
            <a:r>
              <a:rPr lang="en-US" dirty="0" err="1"/>
              <a:t>Wschodni</a:t>
            </a:r>
            <a:endParaRPr lang="pl-PL" dirty="0"/>
          </a:p>
        </p:txBody>
      </p:sp>
    </p:spTree>
    <p:extLst>
      <p:ext uri="{BB962C8B-B14F-4D97-AF65-F5344CB8AC3E}">
        <p14:creationId xmlns:p14="http://schemas.microsoft.com/office/powerpoint/2010/main" val="353341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620688"/>
            <a:ext cx="8229600" cy="5184616"/>
          </a:xfrm>
        </p:spPr>
        <p:txBody>
          <a:bodyPr>
            <a:noAutofit/>
          </a:bodyPr>
          <a:lstStyle/>
          <a:p>
            <a:pPr marL="137160" indent="0" algn="just">
              <a:buNone/>
            </a:pPr>
            <a:r>
              <a:rPr lang="en-US" sz="2100" dirty="0"/>
              <a:t>“The snow had been flattened by their footsteps and it was stained a dark brown. They espied, half covered in a snowdrift, a battered head attached to a disemboweled torso. The head had once belonged to a young woman, a blonde, with long eyelashes—which might have fluttered in the breeze if they had not been sprinkled with blood—and a long thin nose and tight mouth. The arms, legs, breasts, and buttocks were missing and the abdominal cavity lay open and mangled before them. Two crows were pulling at sinews and picking excitedly at the blue intestines. They flew away after von Mecklenburg waved his hands. </a:t>
            </a:r>
            <a:endParaRPr lang="pl-PL" sz="2100" dirty="0"/>
          </a:p>
          <a:p>
            <a:pPr marL="137160" indent="0" algn="just">
              <a:buNone/>
            </a:pPr>
            <a:r>
              <a:rPr lang="en-US" sz="2100" dirty="0"/>
              <a:t>“Cannibals,” </a:t>
            </a:r>
            <a:r>
              <a:rPr lang="en-US" sz="2100" dirty="0" err="1"/>
              <a:t>Golub</a:t>
            </a:r>
            <a:r>
              <a:rPr lang="en-US" sz="2100" dirty="0"/>
              <a:t> said, so quietly as to be almost inaudible. “They’re not scavengers. They’re </a:t>
            </a:r>
            <a:r>
              <a:rPr lang="en-US" sz="2100" i="1" dirty="0"/>
              <a:t>cannibals</a:t>
            </a:r>
            <a:r>
              <a:rPr lang="en-US" sz="2100" dirty="0"/>
              <a:t>.” He surveyed what remained of the woman’s body with glassy eyes. “I think she was still alive. I think they tore her to pieces while she was still alive. I thought I heard groans.” He placed one hand on his forehead. “It was </a:t>
            </a:r>
            <a:r>
              <a:rPr lang="en-US" sz="2100" i="1" dirty="0"/>
              <a:t>this </a:t>
            </a:r>
            <a:r>
              <a:rPr lang="en-US" sz="2100" dirty="0"/>
              <a:t>woman.” He shook his head in disbelief and suppressed a sob”. </a:t>
            </a:r>
            <a:endParaRPr lang="pl-PL" sz="2100" dirty="0"/>
          </a:p>
          <a:p>
            <a:pPr algn="just"/>
            <a:endParaRPr lang="pl-PL" sz="2300" dirty="0"/>
          </a:p>
        </p:txBody>
      </p:sp>
    </p:spTree>
    <p:extLst>
      <p:ext uri="{BB962C8B-B14F-4D97-AF65-F5344CB8AC3E}">
        <p14:creationId xmlns:p14="http://schemas.microsoft.com/office/powerpoint/2010/main" val="378934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2996952"/>
            <a:ext cx="8229600" cy="1143000"/>
          </a:xfrm>
        </p:spPr>
        <p:txBody>
          <a:bodyPr>
            <a:noAutofit/>
          </a:bodyPr>
          <a:lstStyle/>
          <a:p>
            <a:r>
              <a:rPr lang="pl-PL" sz="5400" i="1" dirty="0" err="1"/>
              <a:t>Thank</a:t>
            </a:r>
            <a:r>
              <a:rPr lang="pl-PL" sz="5400" i="1" dirty="0"/>
              <a:t> </a:t>
            </a:r>
            <a:r>
              <a:rPr lang="pl-PL" sz="5400" i="1" dirty="0" err="1"/>
              <a:t>you</a:t>
            </a:r>
            <a:r>
              <a:rPr lang="pl-PL" sz="5400" i="1" dirty="0"/>
              <a:t> for </a:t>
            </a:r>
            <a:r>
              <a:rPr lang="pl-PL" sz="5400" i="1" dirty="0" err="1"/>
              <a:t>your</a:t>
            </a:r>
            <a:r>
              <a:rPr lang="pl-PL" sz="5400" i="1" dirty="0"/>
              <a:t> </a:t>
            </a:r>
            <a:r>
              <a:rPr lang="pl-PL" sz="5400" i="1" dirty="0" err="1"/>
              <a:t>attention</a:t>
            </a:r>
            <a:br>
              <a:rPr lang="pl-PL" sz="5400" i="1" dirty="0"/>
            </a:br>
            <a:endParaRPr lang="pl-PL" sz="5400" i="1" dirty="0"/>
          </a:p>
        </p:txBody>
      </p:sp>
    </p:spTree>
    <p:extLst>
      <p:ext uri="{BB962C8B-B14F-4D97-AF65-F5344CB8AC3E}">
        <p14:creationId xmlns:p14="http://schemas.microsoft.com/office/powerpoint/2010/main" val="111861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body" idx="1"/>
          </p:nvPr>
        </p:nvSpPr>
        <p:spPr>
          <a:xfrm>
            <a:off x="107504" y="188640"/>
            <a:ext cx="8640960" cy="5761310"/>
          </a:xfrm>
        </p:spPr>
        <p:txBody>
          <a:bodyPr/>
          <a:lstStyle/>
          <a:p>
            <a:pPr algn="just"/>
            <a:r>
              <a:rPr lang="pl-PL" sz="3200" dirty="0"/>
              <a:t>T</a:t>
            </a:r>
            <a:r>
              <a:rPr lang="en-US" sz="3200" dirty="0"/>
              <a:t>he Great Famine</a:t>
            </a:r>
            <a:r>
              <a:rPr lang="pl-PL" sz="3200" dirty="0"/>
              <a:t>, </a:t>
            </a:r>
            <a:r>
              <a:rPr lang="en-US" sz="3200" dirty="0"/>
              <a:t>Irish Potato Famine (an </a:t>
            </a:r>
            <a:r>
              <a:rPr lang="en-US" sz="3200" dirty="0" err="1"/>
              <a:t>Gorta</a:t>
            </a:r>
            <a:r>
              <a:rPr lang="en-US" sz="3200" dirty="0"/>
              <a:t> </a:t>
            </a:r>
            <a:r>
              <a:rPr lang="en-US" sz="3200" dirty="0" err="1"/>
              <a:t>Mór</a:t>
            </a:r>
            <a:r>
              <a:rPr lang="en-US" sz="3200" dirty="0"/>
              <a:t> or an </a:t>
            </a:r>
            <a:r>
              <a:rPr lang="en-US" sz="3200" dirty="0" err="1"/>
              <a:t>Drochshaol</a:t>
            </a:r>
            <a:r>
              <a:rPr lang="en-US" sz="3200" dirty="0"/>
              <a:t>), 1845-1849 </a:t>
            </a:r>
            <a:endParaRPr lang="pl-PL" sz="3200" dirty="0"/>
          </a:p>
          <a:p>
            <a:pPr algn="just"/>
            <a:endParaRPr lang="pl-PL" sz="3200" dirty="0"/>
          </a:p>
          <a:p>
            <a:pPr algn="just"/>
            <a:endParaRPr lang="pl-PL" sz="3200" dirty="0"/>
          </a:p>
          <a:p>
            <a:pPr algn="just"/>
            <a:r>
              <a:rPr lang="en-US" sz="3200" dirty="0"/>
              <a:t>Ukrainian “</a:t>
            </a:r>
            <a:r>
              <a:rPr lang="uk-UA" sz="3200" dirty="0"/>
              <a:t>Голодомор</a:t>
            </a:r>
            <a:r>
              <a:rPr lang="en-US" sz="3200" dirty="0"/>
              <a:t>” (the literal definition of the word “</a:t>
            </a:r>
            <a:r>
              <a:rPr lang="en-US" sz="3200" dirty="0" err="1"/>
              <a:t>holodomor</a:t>
            </a:r>
            <a:r>
              <a:rPr lang="en-US" sz="3200" dirty="0"/>
              <a:t>” is “death by forced starvation”, “hunger-extermination”), 1932-1933</a:t>
            </a:r>
            <a:endParaRPr lang="pl-PL" sz="3200" dirty="0"/>
          </a:p>
          <a:p>
            <a:endParaRPr lang="pl-PL" dirty="0"/>
          </a:p>
          <a:p>
            <a:endParaRPr lang="pl-PL" dirty="0"/>
          </a:p>
        </p:txBody>
      </p:sp>
    </p:spTree>
    <p:extLst>
      <p:ext uri="{BB962C8B-B14F-4D97-AF65-F5344CB8AC3E}">
        <p14:creationId xmlns:p14="http://schemas.microsoft.com/office/powerpoint/2010/main" val="169037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827584" y="1628800"/>
            <a:ext cx="7175351" cy="1800199"/>
          </a:xfrm>
        </p:spPr>
        <p:txBody>
          <a:bodyPr>
            <a:normAutofit fontScale="90000"/>
          </a:bodyPr>
          <a:lstStyle/>
          <a:p>
            <a:pPr algn="ctr"/>
            <a:br>
              <a:rPr lang="pl-PL" sz="2800" dirty="0">
                <a:solidFill>
                  <a:schemeClr val="tx1"/>
                </a:solidFill>
                <a:effectLst/>
                <a:latin typeface="Colonna MT" pitchFamily="82" charset="0"/>
              </a:rPr>
            </a:br>
            <a:r>
              <a:rPr lang="en-US" sz="2800" dirty="0">
                <a:solidFill>
                  <a:schemeClr val="tx1"/>
                </a:solidFill>
                <a:effectLst/>
                <a:latin typeface="Algerian" pitchFamily="82" charset="0"/>
              </a:rPr>
              <a:t>The Literary Image of the Famine as a Form of Transmitting Historical Memory and Aesthetic Emotions (in Ukrainian, Irish, Irish- American and Ukrainian-American fiction)</a:t>
            </a:r>
            <a:br>
              <a:rPr lang="pl-PL" dirty="0">
                <a:effectLst/>
              </a:rPr>
            </a:br>
            <a:endParaRPr lang="pl-PL" dirty="0"/>
          </a:p>
        </p:txBody>
      </p:sp>
      <p:sp>
        <p:nvSpPr>
          <p:cNvPr id="3" name="Podtytuł 2"/>
          <p:cNvSpPr>
            <a:spLocks noGrp="1"/>
          </p:cNvSpPr>
          <p:nvPr>
            <p:ph type="subTitle" idx="1"/>
          </p:nvPr>
        </p:nvSpPr>
        <p:spPr>
          <a:xfrm>
            <a:off x="251520" y="5661248"/>
            <a:ext cx="6400800" cy="672480"/>
          </a:xfrm>
        </p:spPr>
        <p:txBody>
          <a:bodyPr>
            <a:normAutofit fontScale="70000" lnSpcReduction="20000"/>
          </a:bodyPr>
          <a:lstStyle/>
          <a:p>
            <a:pPr algn="l"/>
            <a:r>
              <a:rPr lang="pl-PL" dirty="0">
                <a:latin typeface="Algerian" pitchFamily="82" charset="0"/>
              </a:rPr>
              <a:t>Author: </a:t>
            </a:r>
            <a:r>
              <a:rPr lang="en-US" dirty="0">
                <a:latin typeface="Algerian" pitchFamily="82" charset="0"/>
              </a:rPr>
              <a:t>Oksana </a:t>
            </a:r>
            <a:r>
              <a:rPr lang="en-US" dirty="0" err="1">
                <a:latin typeface="Algerian" pitchFamily="82" charset="0"/>
              </a:rPr>
              <a:t>Weretiuk</a:t>
            </a:r>
            <a:r>
              <a:rPr lang="en-US" dirty="0">
                <a:latin typeface="Algerian" pitchFamily="82" charset="0"/>
              </a:rPr>
              <a:t>,</a:t>
            </a:r>
            <a:endParaRPr lang="pl-PL" dirty="0">
              <a:latin typeface="Algerian" pitchFamily="82" charset="0"/>
            </a:endParaRPr>
          </a:p>
          <a:p>
            <a:pPr algn="l"/>
            <a:r>
              <a:rPr lang="en-US" dirty="0">
                <a:latin typeface="Algerian" pitchFamily="82" charset="0"/>
              </a:rPr>
              <a:t>University of Rzeszow, Poland</a:t>
            </a:r>
            <a:endParaRPr lang="pl-PL" dirty="0">
              <a:latin typeface="Algerian" pitchFamily="82" charset="0"/>
            </a:endParaRPr>
          </a:p>
          <a:p>
            <a:endParaRPr lang="pl-PL" dirty="0"/>
          </a:p>
        </p:txBody>
      </p:sp>
      <p:pic>
        <p:nvPicPr>
          <p:cNvPr id="4" name="Obraz 3" descr="http://t0.gstatic.com/images?q=tbn:ANd9GcRq7aQHFBD3V1yASU1KHNMTdN8twkG7iQuqPDABI49ylyZzHrEw"/>
          <p:cNvPicPr/>
          <p:nvPr/>
        </p:nvPicPr>
        <p:blipFill>
          <a:blip r:embed="rId3">
            <a:extLst>
              <a:ext uri="{28A0092B-C50C-407E-A947-70E740481C1C}">
                <a14:useLocalDpi xmlns:a14="http://schemas.microsoft.com/office/drawing/2010/main" val="0"/>
              </a:ext>
            </a:extLst>
          </a:blip>
          <a:srcRect/>
          <a:stretch>
            <a:fillRect/>
          </a:stretch>
        </p:blipFill>
        <p:spPr bwMode="auto">
          <a:xfrm>
            <a:off x="539552" y="3284984"/>
            <a:ext cx="2808312" cy="2232248"/>
          </a:xfrm>
          <a:prstGeom prst="rect">
            <a:avLst/>
          </a:prstGeom>
          <a:noFill/>
          <a:ln>
            <a:noFill/>
          </a:ln>
        </p:spPr>
      </p:pic>
      <p:pic>
        <p:nvPicPr>
          <p:cNvPr id="5" name="Obraz 4" descr="image008"/>
          <p:cNvPicPr/>
          <p:nvPr/>
        </p:nvPicPr>
        <p:blipFill>
          <a:blip r:embed="rId4">
            <a:extLst>
              <a:ext uri="{28A0092B-C50C-407E-A947-70E740481C1C}">
                <a14:useLocalDpi xmlns:a14="http://schemas.microsoft.com/office/drawing/2010/main" val="0"/>
              </a:ext>
            </a:extLst>
          </a:blip>
          <a:srcRect/>
          <a:stretch>
            <a:fillRect/>
          </a:stretch>
        </p:blipFill>
        <p:spPr bwMode="auto">
          <a:xfrm>
            <a:off x="4067944" y="3225917"/>
            <a:ext cx="2016224" cy="2583160"/>
          </a:xfrm>
          <a:prstGeom prst="rect">
            <a:avLst/>
          </a:prstGeom>
          <a:noFill/>
          <a:ln>
            <a:noFill/>
          </a:ln>
        </p:spPr>
      </p:pic>
      <p:pic>
        <p:nvPicPr>
          <p:cNvPr id="6" name="Obraz 5" descr="image007"/>
          <p:cNvPicPr/>
          <p:nvPr/>
        </p:nvPicPr>
        <p:blipFill>
          <a:blip r:embed="rId5">
            <a:extLst>
              <a:ext uri="{28A0092B-C50C-407E-A947-70E740481C1C}">
                <a14:useLocalDpi xmlns:a14="http://schemas.microsoft.com/office/drawing/2010/main" val="0"/>
              </a:ext>
            </a:extLst>
          </a:blip>
          <a:srcRect/>
          <a:stretch>
            <a:fillRect/>
          </a:stretch>
        </p:blipFill>
        <p:spPr bwMode="auto">
          <a:xfrm>
            <a:off x="6596198" y="3284984"/>
            <a:ext cx="1757933" cy="3033464"/>
          </a:xfrm>
          <a:prstGeom prst="rect">
            <a:avLst/>
          </a:prstGeom>
          <a:noFill/>
          <a:ln>
            <a:noFill/>
          </a:ln>
        </p:spPr>
      </p:pic>
    </p:spTree>
    <p:extLst>
      <p:ext uri="{BB962C8B-B14F-4D97-AF65-F5344CB8AC3E}">
        <p14:creationId xmlns:p14="http://schemas.microsoft.com/office/powerpoint/2010/main" val="79229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268760"/>
            <a:ext cx="8229600" cy="4493136"/>
          </a:xfrm>
        </p:spPr>
        <p:txBody>
          <a:bodyPr>
            <a:normAutofit/>
          </a:bodyPr>
          <a:lstStyle/>
          <a:p>
            <a:pPr marL="137160" indent="0" algn="just">
              <a:buNone/>
            </a:pPr>
            <a:r>
              <a:rPr lang="en-US" sz="3200" dirty="0"/>
              <a:t>The treatment of the Irish people by the British Government during the famine has been described as genocide – race murder. The British Government has been accused, and not only by the Irish, of wishing to exterminate the Irish people, as Cromwell wished to ‘extirpate’ them, and as Hitler wished to exterminate the Jews</a:t>
            </a:r>
            <a:endParaRPr lang="pl-PL" sz="3200" dirty="0"/>
          </a:p>
        </p:txBody>
      </p:sp>
    </p:spTree>
    <p:extLst>
      <p:ext uri="{BB962C8B-B14F-4D97-AF65-F5344CB8AC3E}">
        <p14:creationId xmlns:p14="http://schemas.microsoft.com/office/powerpoint/2010/main" val="188268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F62CAA-BBF5-4F87-84D4-7D6F50C08461}"/>
              </a:ext>
            </a:extLst>
          </p:cNvPr>
          <p:cNvSpPr/>
          <p:nvPr/>
        </p:nvSpPr>
        <p:spPr>
          <a:xfrm>
            <a:off x="107504" y="260648"/>
            <a:ext cx="8496944" cy="5632311"/>
          </a:xfrm>
          <a:prstGeom prst="rect">
            <a:avLst/>
          </a:prstGeom>
        </p:spPr>
        <p:txBody>
          <a:bodyPr wrap="square">
            <a:spAutoFit/>
          </a:bodyPr>
          <a:lstStyle/>
          <a:p>
            <a:pPr marL="228600" marR="0" indent="-228600">
              <a:spcBef>
                <a:spcPts val="0"/>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The meaning of the Great Famine has been contested by historians from the 1850s to the present day. Three main positions are put forward:</a:t>
            </a:r>
          </a:p>
          <a:p>
            <a:pPr marL="228600" marR="0" indent="-228600">
              <a:spcBef>
                <a:spcPts val="0"/>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 1) nationalistic, i.e. the Great Famine as the ultimate case of British oppression of the Irish people, a view of those who passionately struggled for Irish independence;</a:t>
            </a:r>
          </a:p>
          <a:p>
            <a:pPr marL="228600" marR="0" indent="-228600">
              <a:spcBef>
                <a:spcPts val="0"/>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 2) revisionist, as that of the Institute of Historical Research in London of 1950-60s and of R. Dudley Edwards and T. Desmond Williams (eds.), </a:t>
            </a:r>
            <a:r>
              <a:rPr lang="en-US" sz="2400" i="1" dirty="0">
                <a:solidFill>
                  <a:schemeClr val="bg1"/>
                </a:solidFill>
                <a:latin typeface="Times New Roman" panose="02020603050405020304" pitchFamily="18" charset="0"/>
                <a:ea typeface="Times New Roman" panose="02020603050405020304" pitchFamily="18" charset="0"/>
              </a:rPr>
              <a:t>The Great Famine: Studies in Irish History 1845-52</a:t>
            </a:r>
            <a:r>
              <a:rPr lang="en-US" sz="2400" dirty="0">
                <a:solidFill>
                  <a:schemeClr val="bg1"/>
                </a:solidFill>
                <a:latin typeface="Times New Roman" panose="02020603050405020304" pitchFamily="18" charset="0"/>
                <a:ea typeface="Times New Roman" panose="02020603050405020304" pitchFamily="18" charset="0"/>
              </a:rPr>
              <a:t>, 1956, which explain that Famine was not the fault of the British Government, and that the disaster has a more organic than deliberate origin;</a:t>
            </a:r>
          </a:p>
          <a:p>
            <a:pPr marL="228600" marR="0" indent="-228600">
              <a:spcBef>
                <a:spcPts val="0"/>
              </a:spcBef>
              <a:spcAft>
                <a:spcPts val="0"/>
              </a:spcAft>
            </a:pPr>
            <a:r>
              <a:rPr lang="en-US" sz="2400" dirty="0">
                <a:solidFill>
                  <a:schemeClr val="bg1"/>
                </a:solidFill>
                <a:latin typeface="Times New Roman" panose="02020603050405020304" pitchFamily="18" charset="0"/>
                <a:ea typeface="Times New Roman" panose="02020603050405020304" pitchFamily="18" charset="0"/>
              </a:rPr>
              <a:t> 3) post-revisionist, since the 1980s,  saying that “Food availability was a problem; nobody wanted the extirpation of the Irish as a race” (Ó </a:t>
            </a:r>
            <a:r>
              <a:rPr lang="en-US" sz="2400" dirty="0" err="1">
                <a:solidFill>
                  <a:schemeClr val="bg1"/>
                </a:solidFill>
                <a:latin typeface="Times New Roman" panose="02020603050405020304" pitchFamily="18" charset="0"/>
                <a:ea typeface="Times New Roman" panose="02020603050405020304" pitchFamily="18" charset="0"/>
              </a:rPr>
              <a:t>Gráda</a:t>
            </a:r>
            <a:r>
              <a:rPr lang="en-US" sz="2400"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690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9BC38-F5C3-4758-8CBD-5E3BE451D535}"/>
              </a:ext>
            </a:extLst>
          </p:cNvPr>
          <p:cNvSpPr>
            <a:spLocks noGrp="1"/>
          </p:cNvSpPr>
          <p:nvPr>
            <p:ph type="body" idx="1"/>
          </p:nvPr>
        </p:nvSpPr>
        <p:spPr>
          <a:xfrm>
            <a:off x="107504" y="476672"/>
            <a:ext cx="8712968" cy="3600400"/>
          </a:xfrm>
        </p:spPr>
        <p:txBody>
          <a:bodyPr>
            <a:normAutofit/>
          </a:bodyPr>
          <a:lstStyle/>
          <a:p>
            <a:r>
              <a:rPr lang="en-US" sz="2800" dirty="0"/>
              <a:t>1. The first Famine generation: Irish 1845-1900 Ukrainian 1932-1990</a:t>
            </a:r>
          </a:p>
          <a:p>
            <a:endParaRPr lang="en-US" sz="2800" dirty="0"/>
          </a:p>
          <a:p>
            <a:r>
              <a:rPr lang="en-US" sz="2800" dirty="0"/>
              <a:t>2. Next  post-Famine generations: Irish 1991-  2019; Ukrainian: 1991-201</a:t>
            </a:r>
            <a:r>
              <a:rPr lang="pl-PL" sz="2800" dirty="0"/>
              <a:t>9</a:t>
            </a:r>
            <a:endParaRPr lang="en-US" sz="2800" dirty="0"/>
          </a:p>
        </p:txBody>
      </p:sp>
    </p:spTree>
    <p:extLst>
      <p:ext uri="{BB962C8B-B14F-4D97-AF65-F5344CB8AC3E}">
        <p14:creationId xmlns:p14="http://schemas.microsoft.com/office/powerpoint/2010/main" val="414341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63973C-4DAA-4220-995D-028D2A18518D}"/>
              </a:ext>
            </a:extLst>
          </p:cNvPr>
          <p:cNvSpPr>
            <a:spLocks noGrp="1"/>
          </p:cNvSpPr>
          <p:nvPr>
            <p:ph type="body" idx="1"/>
          </p:nvPr>
        </p:nvSpPr>
        <p:spPr>
          <a:xfrm>
            <a:off x="0" y="116632"/>
            <a:ext cx="9540552" cy="7992888"/>
          </a:xfrm>
        </p:spPr>
        <p:txBody>
          <a:bodyPr>
            <a:normAutofit fontScale="25000" lnSpcReduction="20000"/>
          </a:bodyPr>
          <a:lstStyle/>
          <a:p>
            <a:pPr lvl="0"/>
            <a:r>
              <a:rPr lang="en-US" sz="8000" b="1" i="1" dirty="0">
                <a:solidFill>
                  <a:schemeClr val="bg1"/>
                </a:solidFill>
              </a:rPr>
              <a:t>Famine fiction,</a:t>
            </a:r>
            <a:r>
              <a:rPr lang="en-US" sz="8000" b="1" dirty="0">
                <a:solidFill>
                  <a:schemeClr val="bg1"/>
                </a:solidFill>
              </a:rPr>
              <a:t>1846-1921 (compiled by </a:t>
            </a:r>
            <a:r>
              <a:rPr lang="en-US" sz="8000" b="1" dirty="0" err="1">
                <a:solidFill>
                  <a:schemeClr val="bg1"/>
                </a:solidFill>
              </a:rPr>
              <a:t>Marguérite</a:t>
            </a:r>
            <a:r>
              <a:rPr lang="en-US" sz="8000" b="1" dirty="0">
                <a:solidFill>
                  <a:schemeClr val="bg1"/>
                </a:solidFill>
              </a:rPr>
              <a:t> </a:t>
            </a:r>
            <a:r>
              <a:rPr lang="en-US" sz="8000" b="1" dirty="0" err="1">
                <a:solidFill>
                  <a:schemeClr val="bg1"/>
                </a:solidFill>
              </a:rPr>
              <a:t>Corporaal</a:t>
            </a:r>
            <a:r>
              <a:rPr lang="en-US" sz="8000" b="1" dirty="0">
                <a:solidFill>
                  <a:schemeClr val="bg1"/>
                </a:solidFill>
              </a:rPr>
              <a:t>, Christopher Cusack and Lindsay Janssen</a:t>
            </a:r>
          </a:p>
          <a:p>
            <a:pPr lvl="0"/>
            <a:endParaRPr lang="pl-PL" sz="6400" b="1" dirty="0">
              <a:solidFill>
                <a:schemeClr val="bg1"/>
              </a:solidFill>
            </a:endParaRPr>
          </a:p>
          <a:p>
            <a:pPr lvl="0"/>
            <a:r>
              <a:rPr lang="en-US" sz="6400" dirty="0">
                <a:solidFill>
                  <a:schemeClr val="bg1"/>
                </a:solidFill>
              </a:rPr>
              <a:t>‘An Irishman’. </a:t>
            </a:r>
            <a:r>
              <a:rPr lang="en-US" sz="6400" i="1" dirty="0">
                <a:solidFill>
                  <a:schemeClr val="bg1"/>
                </a:solidFill>
              </a:rPr>
              <a:t>Poor Paddy’s Cabin; or, Slavery in Ireland </a:t>
            </a:r>
            <a:r>
              <a:rPr lang="en-US" sz="6400" dirty="0">
                <a:solidFill>
                  <a:schemeClr val="bg1"/>
                </a:solidFill>
              </a:rPr>
              <a:t>(London: Wertheim and MacIntosh, 1854).</a:t>
            </a:r>
          </a:p>
          <a:p>
            <a:pPr lvl="0"/>
            <a:r>
              <a:rPr lang="en-US" sz="6400" dirty="0">
                <a:solidFill>
                  <a:schemeClr val="bg1"/>
                </a:solidFill>
              </a:rPr>
              <a:t>Armstrong, M. M. “The Piper’s Gift. A Tale of the Irish Famine”. </a:t>
            </a:r>
            <a:r>
              <a:rPr lang="pl-PL" sz="6400" i="1" dirty="0" err="1">
                <a:solidFill>
                  <a:schemeClr val="bg1"/>
                </a:solidFill>
              </a:rPr>
              <a:t>McGee’s</a:t>
            </a:r>
            <a:r>
              <a:rPr lang="pl-PL" sz="6400" i="1" dirty="0">
                <a:solidFill>
                  <a:schemeClr val="bg1"/>
                </a:solidFill>
              </a:rPr>
              <a:t> </a:t>
            </a:r>
            <a:r>
              <a:rPr lang="pl-PL" sz="6400" i="1" dirty="0" err="1">
                <a:solidFill>
                  <a:schemeClr val="bg1"/>
                </a:solidFill>
              </a:rPr>
              <a:t>Illustrated</a:t>
            </a:r>
            <a:r>
              <a:rPr lang="pl-PL" sz="6400" i="1" dirty="0">
                <a:solidFill>
                  <a:schemeClr val="bg1"/>
                </a:solidFill>
              </a:rPr>
              <a:t> </a:t>
            </a:r>
            <a:r>
              <a:rPr lang="pl-PL" sz="6400" i="1" dirty="0" err="1">
                <a:solidFill>
                  <a:schemeClr val="bg1"/>
                </a:solidFill>
              </a:rPr>
              <a:t>Weekly</a:t>
            </a:r>
            <a:r>
              <a:rPr lang="pl-PL" sz="6400" i="1" dirty="0">
                <a:solidFill>
                  <a:schemeClr val="bg1"/>
                </a:solidFill>
              </a:rPr>
              <a:t> </a:t>
            </a:r>
            <a:r>
              <a:rPr lang="pl-PL" sz="6400" dirty="0">
                <a:solidFill>
                  <a:schemeClr val="bg1"/>
                </a:solidFill>
              </a:rPr>
              <a:t>1 (1876–7).</a:t>
            </a:r>
            <a:endParaRPr lang="en-US" sz="6400" dirty="0">
              <a:solidFill>
                <a:schemeClr val="bg1"/>
              </a:solidFill>
            </a:endParaRPr>
          </a:p>
          <a:p>
            <a:pPr lvl="0"/>
            <a:r>
              <a:rPr lang="en-US" sz="6400" dirty="0">
                <a:solidFill>
                  <a:schemeClr val="bg1"/>
                </a:solidFill>
              </a:rPr>
              <a:t>Barlow, Jane. </a:t>
            </a:r>
            <a:r>
              <a:rPr lang="en-US" sz="6400" i="1" dirty="0">
                <a:solidFill>
                  <a:schemeClr val="bg1"/>
                </a:solidFill>
              </a:rPr>
              <a:t>Kerrigan’s Quality</a:t>
            </a:r>
            <a:r>
              <a:rPr lang="en-US" sz="6400" dirty="0">
                <a:solidFill>
                  <a:schemeClr val="bg1"/>
                </a:solidFill>
              </a:rPr>
              <a:t> (New York: Dodd, Mead and Co., 1894).</a:t>
            </a:r>
          </a:p>
          <a:p>
            <a:pPr lvl="0"/>
            <a:r>
              <a:rPr lang="en-US" sz="6400" dirty="0">
                <a:solidFill>
                  <a:schemeClr val="bg1"/>
                </a:solidFill>
              </a:rPr>
              <a:t>Barlow, Jane. “The Keys of the Chest.” </a:t>
            </a:r>
            <a:r>
              <a:rPr lang="en-US" sz="6400" i="1" dirty="0">
                <a:solidFill>
                  <a:schemeClr val="bg1"/>
                </a:solidFill>
              </a:rPr>
              <a:t>A Creel of Irish Stories</a:t>
            </a:r>
            <a:r>
              <a:rPr lang="en-US" sz="6400" dirty="0">
                <a:solidFill>
                  <a:schemeClr val="bg1"/>
                </a:solidFill>
              </a:rPr>
              <a:t> (London: Methuen and Co., 1897),  1-96.</a:t>
            </a:r>
          </a:p>
          <a:p>
            <a:pPr lvl="0"/>
            <a:r>
              <a:rPr lang="en-US" sz="6400" dirty="0">
                <a:solidFill>
                  <a:schemeClr val="bg1"/>
                </a:solidFill>
              </a:rPr>
              <a:t>Barry, William Francis. </a:t>
            </a:r>
            <a:r>
              <a:rPr lang="en-US" sz="6400" i="1" dirty="0">
                <a:solidFill>
                  <a:schemeClr val="bg1"/>
                </a:solidFill>
              </a:rPr>
              <a:t>The Wizard’s Knot</a:t>
            </a:r>
            <a:r>
              <a:rPr lang="en-US" sz="6400" dirty="0">
                <a:solidFill>
                  <a:schemeClr val="bg1"/>
                </a:solidFill>
              </a:rPr>
              <a:t> (London: T. Fisher Unwin, 1901).</a:t>
            </a:r>
          </a:p>
          <a:p>
            <a:pPr lvl="0"/>
            <a:r>
              <a:rPr lang="en-US" sz="6400" dirty="0">
                <a:solidFill>
                  <a:schemeClr val="bg1"/>
                </a:solidFill>
              </a:rPr>
              <a:t>Berens, Louise. </a:t>
            </a:r>
            <a:r>
              <a:rPr lang="en-US" sz="6400" i="1" dirty="0">
                <a:solidFill>
                  <a:schemeClr val="bg1"/>
                </a:solidFill>
              </a:rPr>
              <a:t>Steadfast unto Death: A Tale of the Irish Famine of To-day </a:t>
            </a:r>
            <a:r>
              <a:rPr lang="en-US" sz="6400" dirty="0">
                <a:solidFill>
                  <a:schemeClr val="bg1"/>
                </a:solidFill>
              </a:rPr>
              <a:t>(London: Remington and Co, 1880).</a:t>
            </a:r>
          </a:p>
          <a:p>
            <a:pPr lvl="0"/>
            <a:r>
              <a:rPr lang="en-US" sz="6400" dirty="0">
                <a:solidFill>
                  <a:schemeClr val="bg1"/>
                </a:solidFill>
              </a:rPr>
              <a:t>Berry, James. </a:t>
            </a:r>
            <a:r>
              <a:rPr lang="en-US" sz="6400" i="1" dirty="0">
                <a:solidFill>
                  <a:schemeClr val="bg1"/>
                </a:solidFill>
              </a:rPr>
              <a:t>Tales of the West: Recollections of My Early Boyhood</a:t>
            </a:r>
            <a:r>
              <a:rPr lang="en-US" sz="6400" dirty="0">
                <a:solidFill>
                  <a:schemeClr val="bg1"/>
                </a:solidFill>
              </a:rPr>
              <a:t>. </a:t>
            </a:r>
            <a:r>
              <a:rPr lang="pl-PL" sz="6400" i="1" dirty="0">
                <a:solidFill>
                  <a:schemeClr val="bg1"/>
                </a:solidFill>
              </a:rPr>
              <a:t>Mayo News</a:t>
            </a:r>
            <a:r>
              <a:rPr lang="pl-PL" sz="6400" dirty="0">
                <a:solidFill>
                  <a:schemeClr val="bg1"/>
                </a:solidFill>
              </a:rPr>
              <a:t>, 1910-13.</a:t>
            </a:r>
            <a:endParaRPr lang="en-US" sz="6400" dirty="0">
              <a:solidFill>
                <a:schemeClr val="bg1"/>
              </a:solidFill>
            </a:endParaRPr>
          </a:p>
          <a:p>
            <a:pPr lvl="0"/>
            <a:r>
              <a:rPr lang="en-US" sz="6400" dirty="0">
                <a:solidFill>
                  <a:schemeClr val="bg1"/>
                </a:solidFill>
              </a:rPr>
              <a:t>Birmingham, G.A. [James Owen </a:t>
            </a:r>
            <a:r>
              <a:rPr lang="en-US" sz="6400" dirty="0" err="1">
                <a:solidFill>
                  <a:schemeClr val="bg1"/>
                </a:solidFill>
              </a:rPr>
              <a:t>Hannay</a:t>
            </a:r>
            <a:r>
              <a:rPr lang="en-US" sz="6400" dirty="0">
                <a:solidFill>
                  <a:schemeClr val="bg1"/>
                </a:solidFill>
              </a:rPr>
              <a:t>] </a:t>
            </a:r>
            <a:r>
              <a:rPr lang="en-US" sz="6400" i="1" dirty="0">
                <a:solidFill>
                  <a:schemeClr val="bg1"/>
                </a:solidFill>
              </a:rPr>
              <a:t>Minnie’s Bishop and Other Stories</a:t>
            </a:r>
            <a:r>
              <a:rPr lang="en-US" sz="6400" dirty="0">
                <a:solidFill>
                  <a:schemeClr val="bg1"/>
                </a:solidFill>
              </a:rPr>
              <a:t> (New York: Hodder and Stoughton, 1915).</a:t>
            </a:r>
          </a:p>
          <a:p>
            <a:pPr lvl="0"/>
            <a:r>
              <a:rPr lang="en-US" sz="6400" dirty="0">
                <a:solidFill>
                  <a:schemeClr val="bg1"/>
                </a:solidFill>
              </a:rPr>
              <a:t>Bowles, Emily.  </a:t>
            </a:r>
            <a:r>
              <a:rPr lang="en-US" sz="6400" i="1" dirty="0">
                <a:solidFill>
                  <a:schemeClr val="bg1"/>
                </a:solidFill>
              </a:rPr>
              <a:t>Irish Diamonds; or the Chronicles of Peterstown</a:t>
            </a:r>
            <a:r>
              <a:rPr lang="en-US" sz="6400" dirty="0">
                <a:solidFill>
                  <a:schemeClr val="bg1"/>
                </a:solidFill>
              </a:rPr>
              <a:t> (London: Thomas Richardson and Son, 1864).</a:t>
            </a:r>
          </a:p>
          <a:p>
            <a:pPr lvl="0"/>
            <a:r>
              <a:rPr lang="en-US" sz="6400" dirty="0">
                <a:solidFill>
                  <a:schemeClr val="bg1"/>
                </a:solidFill>
              </a:rPr>
              <a:t>Brennan, John. </a:t>
            </a:r>
            <a:r>
              <a:rPr lang="en-US" sz="6400" i="1" dirty="0">
                <a:solidFill>
                  <a:schemeClr val="bg1"/>
                </a:solidFill>
              </a:rPr>
              <a:t>Erin </a:t>
            </a:r>
            <a:r>
              <a:rPr lang="en-US" sz="6400" i="1" dirty="0" err="1">
                <a:solidFill>
                  <a:schemeClr val="bg1"/>
                </a:solidFill>
              </a:rPr>
              <a:t>Mor</a:t>
            </a:r>
            <a:r>
              <a:rPr lang="en-US" sz="6400" i="1" dirty="0">
                <a:solidFill>
                  <a:schemeClr val="bg1"/>
                </a:solidFill>
              </a:rPr>
              <a:t>; The Story of Irish Republicanism</a:t>
            </a:r>
            <a:r>
              <a:rPr lang="en-US" sz="6400" dirty="0">
                <a:solidFill>
                  <a:schemeClr val="bg1"/>
                </a:solidFill>
              </a:rPr>
              <a:t> (San Francisco: </a:t>
            </a:r>
            <a:r>
              <a:rPr lang="en-US" sz="6400" dirty="0" err="1">
                <a:solidFill>
                  <a:schemeClr val="bg1"/>
                </a:solidFill>
              </a:rPr>
              <a:t>P.M.Diers</a:t>
            </a:r>
            <a:r>
              <a:rPr lang="en-US" sz="6400" dirty="0">
                <a:solidFill>
                  <a:schemeClr val="bg1"/>
                </a:solidFill>
              </a:rPr>
              <a:t> and Co., 1892).</a:t>
            </a:r>
          </a:p>
          <a:p>
            <a:pPr lvl="0"/>
            <a:r>
              <a:rPr lang="en-US" sz="6400" dirty="0">
                <a:solidFill>
                  <a:schemeClr val="bg1"/>
                </a:solidFill>
              </a:rPr>
              <a:t>Brew, Margaret. </a:t>
            </a:r>
            <a:r>
              <a:rPr lang="en-US" sz="6400" i="1" dirty="0">
                <a:solidFill>
                  <a:schemeClr val="bg1"/>
                </a:solidFill>
              </a:rPr>
              <a:t>The Chronicles of Castle Cloyne</a:t>
            </a:r>
            <a:r>
              <a:rPr lang="en-US" sz="6400" dirty="0">
                <a:solidFill>
                  <a:schemeClr val="bg1"/>
                </a:solidFill>
              </a:rPr>
              <a:t> (London: Chapman and Hall, 1885).</a:t>
            </a:r>
          </a:p>
          <a:p>
            <a:pPr lvl="0"/>
            <a:r>
              <a:rPr lang="en-US" sz="6400" dirty="0">
                <a:solidFill>
                  <a:schemeClr val="bg1"/>
                </a:solidFill>
              </a:rPr>
              <a:t>‘Canada West’.  </a:t>
            </a:r>
            <a:r>
              <a:rPr lang="en-US" sz="6400" i="1" dirty="0">
                <a:solidFill>
                  <a:schemeClr val="bg1"/>
                </a:solidFill>
              </a:rPr>
              <a:t>Tim </a:t>
            </a:r>
            <a:r>
              <a:rPr lang="en-US" sz="6400" i="1" dirty="0" err="1">
                <a:solidFill>
                  <a:schemeClr val="bg1"/>
                </a:solidFill>
              </a:rPr>
              <a:t>Doolan</a:t>
            </a:r>
            <a:r>
              <a:rPr lang="en-US" sz="6400" i="1" dirty="0">
                <a:solidFill>
                  <a:schemeClr val="bg1"/>
                </a:solidFill>
              </a:rPr>
              <a:t>; or the Irish Emigrant</a:t>
            </a:r>
            <a:r>
              <a:rPr lang="en-US" sz="6400" dirty="0">
                <a:solidFill>
                  <a:schemeClr val="bg1"/>
                </a:solidFill>
              </a:rPr>
              <a:t> (London: Partridge, 1869).</a:t>
            </a:r>
            <a:endParaRPr lang="pl-PL" sz="6400" dirty="0">
              <a:solidFill>
                <a:schemeClr val="bg1"/>
              </a:solidFill>
            </a:endParaRPr>
          </a:p>
          <a:p>
            <a:pPr lvl="0"/>
            <a:r>
              <a:rPr lang="en-US" sz="6400" dirty="0">
                <a:solidFill>
                  <a:schemeClr val="bg1"/>
                </a:solidFill>
              </a:rPr>
              <a:t>‘Canada West’.  </a:t>
            </a:r>
            <a:r>
              <a:rPr lang="en-US" sz="6400" i="1" dirty="0">
                <a:solidFill>
                  <a:schemeClr val="bg1"/>
                </a:solidFill>
              </a:rPr>
              <a:t>Tim </a:t>
            </a:r>
            <a:r>
              <a:rPr lang="en-US" sz="6400" i="1" dirty="0" err="1">
                <a:solidFill>
                  <a:schemeClr val="bg1"/>
                </a:solidFill>
              </a:rPr>
              <a:t>Doolan</a:t>
            </a:r>
            <a:r>
              <a:rPr lang="en-US" sz="6400" i="1" dirty="0">
                <a:solidFill>
                  <a:schemeClr val="bg1"/>
                </a:solidFill>
              </a:rPr>
              <a:t>; or the Irish Emigrant</a:t>
            </a:r>
            <a:r>
              <a:rPr lang="en-US" sz="6400" dirty="0">
                <a:solidFill>
                  <a:schemeClr val="bg1"/>
                </a:solidFill>
              </a:rPr>
              <a:t> (London: Partridge, 1869).</a:t>
            </a:r>
          </a:p>
          <a:p>
            <a:pPr lvl="0"/>
            <a:r>
              <a:rPr lang="en-US" sz="6400" dirty="0">
                <a:solidFill>
                  <a:schemeClr val="bg1"/>
                </a:solidFill>
              </a:rPr>
              <a:t>Cannon, Charles. </a:t>
            </a:r>
            <a:r>
              <a:rPr lang="en-US" sz="6400" i="1" dirty="0">
                <a:solidFill>
                  <a:schemeClr val="bg1"/>
                </a:solidFill>
              </a:rPr>
              <a:t>Bickerton; or the Immigrant’s Daughter</a:t>
            </a:r>
            <a:r>
              <a:rPr lang="en-US" sz="6400" dirty="0">
                <a:solidFill>
                  <a:schemeClr val="bg1"/>
                </a:solidFill>
              </a:rPr>
              <a:t> (New York: P. O’Shea, 1855).</a:t>
            </a:r>
          </a:p>
          <a:p>
            <a:pPr lvl="0"/>
            <a:r>
              <a:rPr lang="en-US" sz="6400" dirty="0">
                <a:solidFill>
                  <a:schemeClr val="bg1"/>
                </a:solidFill>
              </a:rPr>
              <a:t>Carleton, William. </a:t>
            </a:r>
            <a:r>
              <a:rPr lang="en-US" sz="6400" i="1" dirty="0">
                <a:solidFill>
                  <a:schemeClr val="bg1"/>
                </a:solidFill>
              </a:rPr>
              <a:t>The Black Prophet: A Tale Of Irish Famine (</a:t>
            </a:r>
            <a:r>
              <a:rPr lang="en-US" sz="6400" dirty="0">
                <a:solidFill>
                  <a:schemeClr val="bg1"/>
                </a:solidFill>
              </a:rPr>
              <a:t>London and Belfast: Simms and </a:t>
            </a:r>
            <a:r>
              <a:rPr lang="en-US" sz="6400" dirty="0" err="1">
                <a:solidFill>
                  <a:schemeClr val="bg1"/>
                </a:solidFill>
              </a:rPr>
              <a:t>M’Intyre</a:t>
            </a:r>
            <a:r>
              <a:rPr lang="en-US" sz="6400" dirty="0">
                <a:solidFill>
                  <a:schemeClr val="bg1"/>
                </a:solidFill>
              </a:rPr>
              <a:t>, 1847).</a:t>
            </a:r>
          </a:p>
          <a:p>
            <a:pPr lvl="0"/>
            <a:r>
              <a:rPr lang="en-US" sz="6400" dirty="0">
                <a:solidFill>
                  <a:schemeClr val="bg1"/>
                </a:solidFill>
              </a:rPr>
              <a:t>Carleton, William. </a:t>
            </a:r>
            <a:r>
              <a:rPr lang="en-US" sz="6400" i="1" dirty="0">
                <a:solidFill>
                  <a:schemeClr val="bg1"/>
                </a:solidFill>
              </a:rPr>
              <a:t>The Squanders of Castle Squander</a:t>
            </a:r>
            <a:r>
              <a:rPr lang="en-US" sz="6400" dirty="0">
                <a:solidFill>
                  <a:schemeClr val="bg1"/>
                </a:solidFill>
              </a:rPr>
              <a:t> (London: Office of the Illustrated London Library, 1852).</a:t>
            </a:r>
          </a:p>
          <a:p>
            <a:pPr lvl="0"/>
            <a:r>
              <a:rPr lang="en-US" sz="6400" dirty="0">
                <a:solidFill>
                  <a:schemeClr val="bg1"/>
                </a:solidFill>
              </a:rPr>
              <a:t>Carleton, William. “Owen </a:t>
            </a:r>
            <a:r>
              <a:rPr lang="en-US" sz="6400" dirty="0" err="1">
                <a:solidFill>
                  <a:schemeClr val="bg1"/>
                </a:solidFill>
              </a:rPr>
              <a:t>M’Carthy</a:t>
            </a:r>
            <a:r>
              <a:rPr lang="en-US" sz="6400" dirty="0">
                <a:solidFill>
                  <a:schemeClr val="bg1"/>
                </a:solidFill>
              </a:rPr>
              <a:t>; or the Landlord and Tenant”, in </a:t>
            </a:r>
            <a:r>
              <a:rPr lang="en-US" sz="6400" i="1" dirty="0">
                <a:solidFill>
                  <a:schemeClr val="bg1"/>
                </a:solidFill>
              </a:rPr>
              <a:t>Alley Sheridan and Other Stories</a:t>
            </a:r>
            <a:r>
              <a:rPr lang="en-US" sz="6400" dirty="0">
                <a:solidFill>
                  <a:schemeClr val="bg1"/>
                </a:solidFill>
              </a:rPr>
              <a:t> (Dublin: P. Dixon Hardy and Sons, 1857), 113-66.</a:t>
            </a:r>
          </a:p>
          <a:p>
            <a:pPr lvl="0"/>
            <a:r>
              <a:rPr lang="en-US" sz="6400" dirty="0">
                <a:solidFill>
                  <a:schemeClr val="bg1"/>
                </a:solidFill>
              </a:rPr>
              <a:t>Cassidy, </a:t>
            </a:r>
            <a:r>
              <a:rPr lang="en-US" sz="6400" dirty="0" err="1">
                <a:solidFill>
                  <a:schemeClr val="bg1"/>
                </a:solidFill>
              </a:rPr>
              <a:t>Patrick.</a:t>
            </a:r>
            <a:r>
              <a:rPr lang="en-US" sz="6400" i="1" dirty="0" err="1">
                <a:solidFill>
                  <a:schemeClr val="bg1"/>
                </a:solidFill>
              </a:rPr>
              <a:t>Glenveigh</a:t>
            </a:r>
            <a:r>
              <a:rPr lang="en-US" sz="6400" dirty="0">
                <a:solidFill>
                  <a:schemeClr val="bg1"/>
                </a:solidFill>
              </a:rPr>
              <a:t>. (Boston: Patrick Donahoe, 1870).</a:t>
            </a:r>
          </a:p>
          <a:p>
            <a:pPr lvl="0"/>
            <a:r>
              <a:rPr lang="en-US" sz="6400" dirty="0">
                <a:solidFill>
                  <a:schemeClr val="bg1"/>
                </a:solidFill>
              </a:rPr>
              <a:t>Cheney,  Harriet Vaughan.  </a:t>
            </a:r>
            <a:r>
              <a:rPr lang="en-US" sz="6400" i="1" dirty="0">
                <a:solidFill>
                  <a:schemeClr val="bg1"/>
                </a:solidFill>
              </a:rPr>
              <a:t>The Literary Garland</a:t>
            </a:r>
            <a:r>
              <a:rPr lang="en-US" sz="6400" dirty="0">
                <a:solidFill>
                  <a:schemeClr val="bg1"/>
                </a:solidFill>
              </a:rPr>
              <a:t> VIII, no. 2 (1850), 275-81.</a:t>
            </a:r>
          </a:p>
          <a:p>
            <a:pPr lvl="0"/>
            <a:r>
              <a:rPr lang="en-US" sz="6400" dirty="0">
                <a:solidFill>
                  <a:schemeClr val="bg1"/>
                </a:solidFill>
              </a:rPr>
              <a:t>Clayton, F. H. (‘An Irishman’). </a:t>
            </a:r>
            <a:r>
              <a:rPr lang="en-US" sz="6400" i="1" dirty="0">
                <a:solidFill>
                  <a:schemeClr val="bg1"/>
                </a:solidFill>
              </a:rPr>
              <a:t>Scenes and Incidents in Irish Life </a:t>
            </a:r>
            <a:r>
              <a:rPr lang="en-US" sz="6400" dirty="0">
                <a:solidFill>
                  <a:schemeClr val="bg1"/>
                </a:solidFill>
              </a:rPr>
              <a:t>(Montreal: John Lovell, 1884).</a:t>
            </a:r>
          </a:p>
          <a:p>
            <a:pPr lvl="0"/>
            <a:r>
              <a:rPr lang="en-US" sz="6400" dirty="0">
                <a:solidFill>
                  <a:schemeClr val="bg1"/>
                </a:solidFill>
              </a:rPr>
              <a:t>Cleary, Kate </a:t>
            </a:r>
            <a:r>
              <a:rPr lang="en-US" sz="6400" dirty="0" err="1">
                <a:solidFill>
                  <a:schemeClr val="bg1"/>
                </a:solidFill>
              </a:rPr>
              <a:t>McPhelim</a:t>
            </a:r>
            <a:r>
              <a:rPr lang="en-US" sz="6400" dirty="0">
                <a:solidFill>
                  <a:schemeClr val="bg1"/>
                </a:solidFill>
              </a:rPr>
              <a:t>. “The Mission of Kitty Malone.” </a:t>
            </a:r>
            <a:r>
              <a:rPr lang="pl-PL" sz="6400" i="1" dirty="0" err="1">
                <a:solidFill>
                  <a:schemeClr val="bg1"/>
                </a:solidFill>
              </a:rPr>
              <a:t>McClure’s</a:t>
            </a:r>
            <a:r>
              <a:rPr lang="pl-PL" sz="6400" dirty="0">
                <a:solidFill>
                  <a:schemeClr val="bg1"/>
                </a:solidFill>
              </a:rPr>
              <a:t> 18 (1901), 88-96.</a:t>
            </a:r>
            <a:endParaRPr lang="en-US" sz="6400" dirty="0">
              <a:solidFill>
                <a:schemeClr val="bg1"/>
              </a:solidFill>
            </a:endParaRPr>
          </a:p>
          <a:p>
            <a:pPr lvl="0"/>
            <a:r>
              <a:rPr lang="en-US" sz="6400" dirty="0" err="1">
                <a:solidFill>
                  <a:schemeClr val="bg1"/>
                </a:solidFill>
              </a:rPr>
              <a:t>Clington</a:t>
            </a:r>
            <a:r>
              <a:rPr lang="en-US" sz="6400" dirty="0">
                <a:solidFill>
                  <a:schemeClr val="bg1"/>
                </a:solidFill>
              </a:rPr>
              <a:t>, Allen H. </a:t>
            </a:r>
            <a:r>
              <a:rPr lang="en-US" sz="6400" i="1" dirty="0">
                <a:solidFill>
                  <a:schemeClr val="bg1"/>
                </a:solidFill>
              </a:rPr>
              <a:t>Frank O’Donnell</a:t>
            </a:r>
            <a:r>
              <a:rPr lang="en-US" sz="6400" dirty="0">
                <a:solidFill>
                  <a:schemeClr val="bg1"/>
                </a:solidFill>
              </a:rPr>
              <a:t> (Dublin and London: James Duffy, 1861).</a:t>
            </a:r>
          </a:p>
          <a:p>
            <a:pPr lvl="0"/>
            <a:r>
              <a:rPr lang="en-US" sz="6400" dirty="0">
                <a:solidFill>
                  <a:schemeClr val="bg1"/>
                </a:solidFill>
              </a:rPr>
              <a:t>Coleman, P.J. “Outrooted.” </a:t>
            </a:r>
            <a:r>
              <a:rPr lang="en-US" sz="6400" i="1" dirty="0">
                <a:solidFill>
                  <a:schemeClr val="bg1"/>
                </a:solidFill>
              </a:rPr>
              <a:t>Rosary Magazine</a:t>
            </a:r>
            <a:r>
              <a:rPr lang="en-US" sz="6400" dirty="0">
                <a:solidFill>
                  <a:schemeClr val="bg1"/>
                </a:solidFill>
              </a:rPr>
              <a:t> XXVI.6 (June 1905), 559-74.</a:t>
            </a:r>
          </a:p>
          <a:p>
            <a:pPr lvl="0"/>
            <a:r>
              <a:rPr lang="en-US" sz="6400" dirty="0">
                <a:solidFill>
                  <a:schemeClr val="bg1"/>
                </a:solidFill>
              </a:rPr>
              <a:t>Coleman, P.J. “O’Carroll’s Quest.” </a:t>
            </a:r>
            <a:r>
              <a:rPr lang="pl-PL" sz="6400" i="1" dirty="0">
                <a:solidFill>
                  <a:schemeClr val="bg1"/>
                </a:solidFill>
              </a:rPr>
              <a:t>Messenger</a:t>
            </a:r>
            <a:r>
              <a:rPr lang="pl-PL" sz="6400" dirty="0">
                <a:solidFill>
                  <a:schemeClr val="bg1"/>
                </a:solidFill>
              </a:rPr>
              <a:t> XXXVII.3 (Mar. 1902), 256-68.</a:t>
            </a:r>
            <a:endParaRPr lang="en-US" sz="6400" dirty="0">
              <a:solidFill>
                <a:schemeClr val="bg1"/>
              </a:solidFill>
            </a:endParaRPr>
          </a:p>
          <a:p>
            <a:pPr lvl="0"/>
            <a:r>
              <a:rPr lang="en-US" sz="6400" dirty="0">
                <a:solidFill>
                  <a:schemeClr val="bg1"/>
                </a:solidFill>
              </a:rPr>
              <a:t>Curtis, Robert.  </a:t>
            </a:r>
            <a:r>
              <a:rPr lang="en-US" sz="6400" i="1" dirty="0">
                <a:solidFill>
                  <a:schemeClr val="bg1"/>
                </a:solidFill>
              </a:rPr>
              <a:t>McCormack’s Grudge, </a:t>
            </a:r>
            <a:r>
              <a:rPr lang="en-US" sz="6400" dirty="0">
                <a:solidFill>
                  <a:schemeClr val="bg1"/>
                </a:solidFill>
              </a:rPr>
              <a:t>in </a:t>
            </a:r>
            <a:r>
              <a:rPr lang="en-US" sz="6400" i="1" dirty="0">
                <a:solidFill>
                  <a:schemeClr val="bg1"/>
                </a:solidFill>
              </a:rPr>
              <a:t>The Irish American</a:t>
            </a:r>
            <a:r>
              <a:rPr lang="en-US" sz="6400" dirty="0">
                <a:solidFill>
                  <a:schemeClr val="bg1"/>
                </a:solidFill>
              </a:rPr>
              <a:t>, 20-27 September 1862</a:t>
            </a:r>
            <a:r>
              <a:rPr lang="en-US" sz="6400" i="1" dirty="0">
                <a:solidFill>
                  <a:schemeClr val="bg1"/>
                </a:solidFill>
              </a:rPr>
              <a:t>.</a:t>
            </a:r>
            <a:endParaRPr lang="en-US" sz="6400" dirty="0">
              <a:solidFill>
                <a:schemeClr val="bg1"/>
              </a:solidFill>
            </a:endParaRPr>
          </a:p>
          <a:p>
            <a:pPr lvl="0"/>
            <a:r>
              <a:rPr lang="en-US" sz="6400" dirty="0">
                <a:solidFill>
                  <a:schemeClr val="bg1"/>
                </a:solidFill>
              </a:rPr>
              <a:t>Cusack, Margaret Anne (Sister Mary Francis Clare). </a:t>
            </a:r>
            <a:r>
              <a:rPr lang="en-US" sz="6400" i="1" dirty="0">
                <a:solidFill>
                  <a:schemeClr val="bg1"/>
                </a:solidFill>
              </a:rPr>
              <a:t>From Killarney to New York; Or, How </a:t>
            </a:r>
            <a:r>
              <a:rPr lang="en-US" sz="6400" i="1" dirty="0" err="1">
                <a:solidFill>
                  <a:schemeClr val="bg1"/>
                </a:solidFill>
              </a:rPr>
              <a:t>Thade</a:t>
            </a:r>
            <a:r>
              <a:rPr lang="en-US" sz="6400" i="1" dirty="0">
                <a:solidFill>
                  <a:schemeClr val="bg1"/>
                </a:solidFill>
              </a:rPr>
              <a:t> Beca</a:t>
            </a:r>
            <a:r>
              <a:rPr lang="en-US" sz="6400" i="1" dirty="0"/>
              <a:t>me a Banker</a:t>
            </a:r>
            <a:r>
              <a:rPr lang="en-US" sz="6400" dirty="0"/>
              <a:t>. </a:t>
            </a:r>
            <a:r>
              <a:rPr lang="pl-PL" sz="6400" i="1" dirty="0" err="1"/>
              <a:t>McGee’s</a:t>
            </a:r>
            <a:r>
              <a:rPr lang="pl-PL" sz="6400" i="1" dirty="0"/>
              <a:t> </a:t>
            </a:r>
            <a:r>
              <a:rPr lang="pl-PL" sz="6400" i="1" dirty="0" err="1"/>
              <a:t>Illustrated</a:t>
            </a:r>
            <a:r>
              <a:rPr lang="pl-PL" sz="6400" i="1" dirty="0"/>
              <a:t> </a:t>
            </a:r>
            <a:r>
              <a:rPr lang="pl-PL" sz="6400" dirty="0" err="1"/>
              <a:t>Weekly</a:t>
            </a:r>
            <a:r>
              <a:rPr lang="pl-PL" sz="6400" dirty="0"/>
              <a:t>, May–</a:t>
            </a:r>
            <a:r>
              <a:rPr lang="pl-PL" sz="6400" dirty="0" err="1"/>
              <a:t>Nov</a:t>
            </a:r>
            <a:r>
              <a:rPr lang="pl-PL" sz="6400" dirty="0"/>
              <a:t>. 1877.</a:t>
            </a:r>
            <a:endParaRPr lang="en-US" sz="6400" dirty="0"/>
          </a:p>
          <a:p>
            <a:pPr lvl="0"/>
            <a:endParaRPr lang="en-US" sz="6400" dirty="0"/>
          </a:p>
          <a:p>
            <a:pPr lvl="0"/>
            <a:endParaRPr lang="pl-PL" sz="7200" dirty="0"/>
          </a:p>
          <a:p>
            <a:r>
              <a:rPr lang="en-US" sz="7200" dirty="0"/>
              <a:t> </a:t>
            </a:r>
          </a:p>
          <a:p>
            <a:endParaRPr lang="en-US" dirty="0"/>
          </a:p>
        </p:txBody>
      </p:sp>
    </p:spTree>
    <p:extLst>
      <p:ext uri="{BB962C8B-B14F-4D97-AF65-F5344CB8AC3E}">
        <p14:creationId xmlns:p14="http://schemas.microsoft.com/office/powerpoint/2010/main" val="277469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F60CC5-D876-4AAA-8CA8-79D72B455B76}"/>
              </a:ext>
            </a:extLst>
          </p:cNvPr>
          <p:cNvSpPr/>
          <p:nvPr/>
        </p:nvSpPr>
        <p:spPr>
          <a:xfrm>
            <a:off x="107504" y="116632"/>
            <a:ext cx="8352928" cy="5970865"/>
          </a:xfrm>
          <a:prstGeom prst="rect">
            <a:avLst/>
          </a:prstGeom>
        </p:spPr>
        <p:txBody>
          <a:bodyPr wrap="square">
            <a:spAutoFit/>
          </a:bodyPr>
          <a:lstStyle/>
          <a:p>
            <a:r>
              <a:rPr lang="pl-PL" dirty="0">
                <a:latin typeface="Times New Roman" panose="02020603050405020304" pitchFamily="18" charset="0"/>
                <a:ea typeface="Times New Roman" panose="02020603050405020304" pitchFamily="18" charset="0"/>
              </a:rPr>
              <a:t> </a:t>
            </a:r>
          </a:p>
          <a:p>
            <a:r>
              <a:rPr lang="en-US" sz="2800" dirty="0">
                <a:latin typeface="Times New Roman" panose="02020603050405020304" pitchFamily="18" charset="0"/>
                <a:ea typeface="Times New Roman" panose="02020603050405020304" pitchFamily="18" charset="0"/>
              </a:rPr>
              <a:t>“An Irishman”, </a:t>
            </a:r>
            <a:r>
              <a:rPr lang="en-US" sz="2800" dirty="0" err="1">
                <a:latin typeface="Times New Roman" panose="02020603050405020304" pitchFamily="18" charset="0"/>
                <a:ea typeface="Times New Roman" panose="02020603050405020304" pitchFamily="18" charset="0"/>
              </a:rPr>
              <a:t>Mrs</a:t>
            </a:r>
            <a:r>
              <a:rPr lang="en-US" sz="2800" dirty="0">
                <a:latin typeface="Times New Roman" panose="02020603050405020304" pitchFamily="18" charset="0"/>
                <a:ea typeface="Times New Roman" panose="02020603050405020304" pitchFamily="18" charset="0"/>
              </a:rPr>
              <a:t> Mary Anne Hoare, </a:t>
            </a:r>
            <a:r>
              <a:rPr lang="en-US" sz="2800" dirty="0" err="1">
                <a:latin typeface="Times New Roman" panose="02020603050405020304" pitchFamily="18" charset="0"/>
                <a:ea typeface="Times New Roman" panose="02020603050405020304" pitchFamily="18" charset="0"/>
              </a:rPr>
              <a:t>Asenath</a:t>
            </a:r>
            <a:r>
              <a:rPr lang="en-US" sz="2800" dirty="0">
                <a:latin typeface="Times New Roman" panose="02020603050405020304" pitchFamily="18" charset="0"/>
                <a:ea typeface="Times New Roman" panose="02020603050405020304" pitchFamily="18" charset="0"/>
              </a:rPr>
              <a:t> Nicholson, James Clarence Mangan, David Power </a:t>
            </a:r>
            <a:r>
              <a:rPr lang="en-US" sz="2800" dirty="0" err="1">
                <a:latin typeface="Times New Roman" panose="02020603050405020304" pitchFamily="18" charset="0"/>
                <a:ea typeface="Times New Roman" panose="02020603050405020304" pitchFamily="18" charset="0"/>
              </a:rPr>
              <a:t>Conyngham</a:t>
            </a:r>
            <a:r>
              <a:rPr lang="en-US" sz="2800" dirty="0">
                <a:latin typeface="Times New Roman" panose="02020603050405020304" pitchFamily="18" charset="0"/>
                <a:ea typeface="Times New Roman" panose="02020603050405020304" pitchFamily="18" charset="0"/>
              </a:rPr>
              <a:t>, Jane Francesca </a:t>
            </a:r>
            <a:r>
              <a:rPr lang="en-US" sz="2800" dirty="0" err="1">
                <a:latin typeface="Times New Roman" panose="02020603050405020304" pitchFamily="18" charset="0"/>
                <a:ea typeface="Times New Roman" panose="02020603050405020304" pitchFamily="18" charset="0"/>
              </a:rPr>
              <a:t>Elgee</a:t>
            </a:r>
            <a:r>
              <a:rPr lang="en-US" sz="2800" dirty="0">
                <a:latin typeface="Times New Roman" panose="02020603050405020304" pitchFamily="18" charset="0"/>
                <a:ea typeface="Times New Roman" panose="02020603050405020304" pitchFamily="18" charset="0"/>
              </a:rPr>
              <a:t>, Samuel Ferguson, Aubrey de Vere and William Carleton</a:t>
            </a:r>
            <a:endParaRPr lang="pl-PL" sz="2800" dirty="0">
              <a:latin typeface="Times New Roman" panose="02020603050405020304" pitchFamily="18" charset="0"/>
              <a:ea typeface="Times New Roman" panose="02020603050405020304" pitchFamily="18" charset="0"/>
            </a:endParaRPr>
          </a:p>
          <a:p>
            <a:endParaRPr lang="pl-PL" sz="2800" dirty="0">
              <a:latin typeface="Times New Roman" panose="02020603050405020304" pitchFamily="18" charset="0"/>
            </a:endParaRPr>
          </a:p>
          <a:p>
            <a:endParaRPr lang="pl-PL" sz="2800" dirty="0">
              <a:latin typeface="Times New Roman" panose="02020603050405020304" pitchFamily="18" charset="0"/>
            </a:endParaRPr>
          </a:p>
          <a:p>
            <a:endParaRPr lang="pl-PL" sz="2800" dirty="0">
              <a:latin typeface="Times New Roman" panose="02020603050405020304" pitchFamily="18" charset="0"/>
            </a:endParaRPr>
          </a:p>
          <a:p>
            <a:r>
              <a:rPr lang="en-US" sz="2800" dirty="0"/>
              <a:t> </a:t>
            </a:r>
            <a:r>
              <a:rPr lang="en-GB" sz="2800" dirty="0"/>
              <a:t>Mary Pat Kelly’s </a:t>
            </a:r>
            <a:r>
              <a:rPr lang="en-GB" sz="2800" i="1" dirty="0"/>
              <a:t>Galway Bay </a:t>
            </a:r>
            <a:r>
              <a:rPr lang="en-GB" sz="2800" dirty="0"/>
              <a:t>(New York, 2009), </a:t>
            </a:r>
            <a:r>
              <a:rPr lang="en-US" sz="2800" dirty="0"/>
              <a:t>Charles Egan’s </a:t>
            </a:r>
            <a:r>
              <a:rPr lang="en-US" sz="2800" i="1" dirty="0"/>
              <a:t>The Killing Snows</a:t>
            </a:r>
            <a:r>
              <a:rPr lang="en-US" sz="2800" dirty="0"/>
              <a:t> (Bristol: Silverwood Books, UK 2010), Paul Lynch’s </a:t>
            </a:r>
            <a:r>
              <a:rPr lang="en-US" sz="2800" i="1" dirty="0"/>
              <a:t>Grace</a:t>
            </a:r>
            <a:r>
              <a:rPr lang="en-US" sz="2800" dirty="0"/>
              <a:t> (2018, Little, Brown &amp; Company USA),  Paul Sullivan’s </a:t>
            </a:r>
            <a:r>
              <a:rPr lang="en-US" sz="2800" i="1" dirty="0"/>
              <a:t>A Thousand Tears</a:t>
            </a:r>
            <a:r>
              <a:rPr lang="en-US" sz="2800" dirty="0"/>
              <a:t> (Royal Fireworks Press USA 2019). </a:t>
            </a:r>
          </a:p>
        </p:txBody>
      </p:sp>
    </p:spTree>
    <p:extLst>
      <p:ext uri="{BB962C8B-B14F-4D97-AF65-F5344CB8AC3E}">
        <p14:creationId xmlns:p14="http://schemas.microsoft.com/office/powerpoint/2010/main" val="177776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052736"/>
            <a:ext cx="8229600" cy="5256624"/>
          </a:xfrm>
        </p:spPr>
        <p:txBody>
          <a:bodyPr/>
          <a:lstStyle/>
          <a:p>
            <a:r>
              <a:rPr lang="en-US" dirty="0" err="1"/>
              <a:t>Ulas</a:t>
            </a:r>
            <a:r>
              <a:rPr lang="en-US" dirty="0"/>
              <a:t> </a:t>
            </a:r>
            <a:r>
              <a:rPr lang="en-US" dirty="0" err="1"/>
              <a:t>Samchuk’s</a:t>
            </a:r>
            <a:r>
              <a:rPr lang="en-US" dirty="0"/>
              <a:t> </a:t>
            </a:r>
            <a:r>
              <a:rPr lang="en-US" i="1" dirty="0"/>
              <a:t>Maria</a:t>
            </a:r>
            <a:r>
              <a:rPr lang="en-US" dirty="0"/>
              <a:t>. </a:t>
            </a:r>
            <a:r>
              <a:rPr lang="en-US" i="1" dirty="0"/>
              <a:t>A Chronicle of a Life, </a:t>
            </a:r>
            <a:r>
              <a:rPr lang="en-US" dirty="0"/>
              <a:t>written in emigration in 1933 and first published in </a:t>
            </a:r>
            <a:r>
              <a:rPr lang="en-US" dirty="0" err="1"/>
              <a:t>Lviv</a:t>
            </a:r>
            <a:r>
              <a:rPr lang="en-US" dirty="0"/>
              <a:t> in</a:t>
            </a:r>
            <a:r>
              <a:rPr lang="pl-PL" dirty="0"/>
              <a:t> </a:t>
            </a:r>
            <a:r>
              <a:rPr lang="en-US" dirty="0"/>
              <a:t>1934</a:t>
            </a:r>
            <a:r>
              <a:rPr lang="pl-PL" dirty="0"/>
              <a:t>;</a:t>
            </a:r>
          </a:p>
          <a:p>
            <a:endParaRPr lang="pl-PL" dirty="0"/>
          </a:p>
          <a:p>
            <a:r>
              <a:rPr lang="ru-RU" i="1" dirty="0"/>
              <a:t>Кострига</a:t>
            </a:r>
            <a:r>
              <a:rPr lang="ru-RU" dirty="0"/>
              <a:t> </a:t>
            </a:r>
            <a:r>
              <a:rPr lang="en-US" dirty="0"/>
              <a:t>(1933) by </a:t>
            </a:r>
            <a:r>
              <a:rPr lang="en-US" dirty="0" err="1"/>
              <a:t>Arkadiy</a:t>
            </a:r>
            <a:r>
              <a:rPr lang="en-US" dirty="0"/>
              <a:t> </a:t>
            </a:r>
            <a:r>
              <a:rPr lang="en-US" dirty="0" err="1"/>
              <a:t>Lyubchenko</a:t>
            </a:r>
            <a:r>
              <a:rPr lang="en-US" dirty="0"/>
              <a:t> </a:t>
            </a:r>
            <a:endParaRPr lang="pl-PL" dirty="0"/>
          </a:p>
          <a:p>
            <a:endParaRPr lang="pl-PL" dirty="0"/>
          </a:p>
        </p:txBody>
      </p:sp>
    </p:spTree>
    <p:extLst>
      <p:ext uri="{BB962C8B-B14F-4D97-AF65-F5344CB8AC3E}">
        <p14:creationId xmlns:p14="http://schemas.microsoft.com/office/powerpoint/2010/main" val="95221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C09BF3-8523-46E2-A14B-817869C32800}"/>
              </a:ext>
            </a:extLst>
          </p:cNvPr>
          <p:cNvSpPr/>
          <p:nvPr/>
        </p:nvSpPr>
        <p:spPr>
          <a:xfrm>
            <a:off x="179512" y="404664"/>
            <a:ext cx="9145016" cy="5262979"/>
          </a:xfrm>
          <a:prstGeom prst="rect">
            <a:avLst/>
          </a:prstGeom>
        </p:spPr>
        <p:txBody>
          <a:bodyPr wrap="square">
            <a:spAutoFit/>
          </a:bodyPr>
          <a:lstStyle/>
          <a:p>
            <a:r>
              <a:rPr lang="en-US" sz="2800" dirty="0" err="1">
                <a:latin typeface="Times New Roman" panose="02020603050405020304" pitchFamily="18" charset="0"/>
                <a:ea typeface="Calibri" panose="020F0502020204030204" pitchFamily="34" charset="0"/>
              </a:rPr>
              <a:t>Todos</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Osmachka</a:t>
            </a:r>
            <a:r>
              <a:rPr lang="en-US" sz="2800" i="1"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(wrote two famine stories: </a:t>
            </a:r>
            <a:r>
              <a:rPr lang="ru-RU" sz="2800" i="1" dirty="0">
                <a:ea typeface="Calibri" panose="020F0502020204030204" pitchFamily="34" charset="0"/>
              </a:rPr>
              <a:t>План до двору</a:t>
            </a:r>
            <a:r>
              <a:rPr lang="en-US" sz="2800" dirty="0">
                <a:latin typeface="Times New Roman" panose="02020603050405020304" pitchFamily="18" charset="0"/>
                <a:ea typeface="Calibri" panose="020F0502020204030204" pitchFamily="34" charset="0"/>
              </a:rPr>
              <a:t> (1951)</a:t>
            </a:r>
            <a:r>
              <a:rPr lang="pl-PL" sz="2800"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ru-RU" sz="2800" i="1" dirty="0">
                <a:ea typeface="Calibri" panose="020F0502020204030204" pitchFamily="34" charset="0"/>
              </a:rPr>
              <a:t>Ротонда душогубців</a:t>
            </a:r>
            <a:r>
              <a:rPr lang="pl-PL" sz="2800" i="1" dirty="0">
                <a:ea typeface="Calibri" panose="020F0502020204030204" pitchFamily="34" charset="0"/>
              </a:rPr>
              <a:t> (</a:t>
            </a:r>
            <a:r>
              <a:rPr lang="en-US" sz="2800" dirty="0">
                <a:latin typeface="Times New Roman" panose="02020603050405020304" pitchFamily="18" charset="0"/>
                <a:ea typeface="Calibri" panose="020F0502020204030204" pitchFamily="34" charset="0"/>
              </a:rPr>
              <a:t>Rotunda for Murderers</a:t>
            </a:r>
            <a:r>
              <a:rPr lang="pl-PL" sz="2800"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published in 1956)</a:t>
            </a:r>
            <a:endParaRPr lang="uk-UA" sz="2800" dirty="0">
              <a:latin typeface="Times New Roman" panose="02020603050405020304" pitchFamily="18" charset="0"/>
              <a:ea typeface="Calibri" panose="020F0502020204030204" pitchFamily="34" charset="0"/>
            </a:endParaRPr>
          </a:p>
          <a:p>
            <a:r>
              <a:rPr lang="en-US" sz="2800" dirty="0" err="1">
                <a:latin typeface="Times New Roman" panose="02020603050405020304" pitchFamily="18" charset="0"/>
                <a:ea typeface="Times New Roman" panose="02020603050405020304" pitchFamily="18" charset="0"/>
              </a:rPr>
              <a:t>Theodosy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Oshmachka</a:t>
            </a:r>
            <a:r>
              <a:rPr lang="en-US" sz="2800" dirty="0">
                <a:latin typeface="Times New Roman" panose="02020603050405020304" pitchFamily="18" charset="0"/>
                <a:ea typeface="Times New Roman" panose="02020603050405020304" pitchFamily="18" charset="0"/>
              </a:rPr>
              <a:t>,</a:t>
            </a:r>
            <a:r>
              <a:rPr lang="en-US" sz="2800" i="1" dirty="0">
                <a:latin typeface="Times New Roman" panose="02020603050405020304" pitchFamily="18" charset="0"/>
                <a:ea typeface="Times New Roman" panose="02020603050405020304" pitchFamily="18" charset="0"/>
              </a:rPr>
              <a:t> Red Assassins</a:t>
            </a:r>
            <a:r>
              <a:rPr lang="en-US" sz="2800" dirty="0">
                <a:latin typeface="Times New Roman" panose="02020603050405020304" pitchFamily="18" charset="0"/>
                <a:ea typeface="Times New Roman" panose="02020603050405020304" pitchFamily="18" charset="0"/>
              </a:rPr>
              <a:t>, Minneapolis: T.S. Denison, 1959. 375 pages. Translation of the novel </a:t>
            </a:r>
            <a:r>
              <a:rPr lang="en-US" sz="2800" i="1" dirty="0" err="1">
                <a:latin typeface="Times New Roman" panose="02020603050405020304" pitchFamily="18" charset="0"/>
                <a:ea typeface="Times New Roman" panose="02020603050405020304" pitchFamily="18" charset="0"/>
              </a:rPr>
              <a:t>Rotonda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dushohubtsiv</a:t>
            </a:r>
            <a:endParaRPr lang="pl-PL" sz="2800" dirty="0">
              <a:latin typeface="Times New Roman" panose="02020603050405020304" pitchFamily="18" charset="0"/>
              <a:ea typeface="Calibri" panose="020F0502020204030204" pitchFamily="34" charset="0"/>
            </a:endParaRPr>
          </a:p>
          <a:p>
            <a:r>
              <a:rPr lang="en-US" sz="2800" dirty="0" err="1">
                <a:latin typeface="Times New Roman" panose="02020603050405020304" pitchFamily="18" charset="0"/>
                <a:ea typeface="Calibri" panose="020F0502020204030204" pitchFamily="34" charset="0"/>
              </a:rPr>
              <a:t>Vasyl</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Barka</a:t>
            </a:r>
            <a:r>
              <a:rPr lang="pl-PL" sz="2800" dirty="0">
                <a:latin typeface="Times New Roman" panose="02020603050405020304" pitchFamily="18" charset="0"/>
                <a:ea typeface="Calibri" panose="020F0502020204030204" pitchFamily="34" charset="0"/>
              </a:rPr>
              <a:t>, </a:t>
            </a:r>
            <a:r>
              <a:rPr lang="uk-UA" sz="2800" i="1" dirty="0">
                <a:latin typeface="Times New Roman" panose="02020603050405020304" pitchFamily="18" charset="0"/>
                <a:ea typeface="Calibri" panose="020F0502020204030204" pitchFamily="34" charset="0"/>
              </a:rPr>
              <a:t>Жовтий принц</a:t>
            </a:r>
            <a:r>
              <a:rPr lang="en-US" sz="2800" i="1" dirty="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a:t>
            </a:r>
            <a:r>
              <a:rPr lang="en-US" sz="2800" i="1" dirty="0">
                <a:latin typeface="Times New Roman" panose="02020603050405020304" pitchFamily="18" charset="0"/>
                <a:ea typeface="Calibri" panose="020F0502020204030204" pitchFamily="34" charset="0"/>
              </a:rPr>
              <a:t>The Yellow Prince, </a:t>
            </a:r>
            <a:r>
              <a:rPr lang="en-US" sz="2800" dirty="0">
                <a:latin typeface="Times New Roman" panose="02020603050405020304" pitchFamily="18" charset="0"/>
                <a:ea typeface="Calibri" panose="020F0502020204030204" pitchFamily="34" charset="0"/>
              </a:rPr>
              <a:t>1963) Mykola </a:t>
            </a:r>
            <a:r>
              <a:rPr lang="en-US" sz="2800" dirty="0" err="1">
                <a:latin typeface="Times New Roman" panose="02020603050405020304" pitchFamily="18" charset="0"/>
                <a:ea typeface="Calibri" panose="020F0502020204030204" pitchFamily="34" charset="0"/>
              </a:rPr>
              <a:t>Ponedilok</a:t>
            </a:r>
            <a:r>
              <a:rPr lang="en-US" sz="2800" dirty="0">
                <a:latin typeface="Times New Roman" panose="02020603050405020304" pitchFamily="18" charset="0"/>
                <a:ea typeface="Calibri" panose="020F0502020204030204" pitchFamily="34" charset="0"/>
              </a:rPr>
              <a:t> (short stories)</a:t>
            </a:r>
            <a:endParaRPr lang="uk-UA" sz="2800" dirty="0">
              <a:latin typeface="Times New Roman" panose="02020603050405020304" pitchFamily="18" charset="0"/>
              <a:ea typeface="Calibri" panose="020F0502020204030204" pitchFamily="34" charset="0"/>
            </a:endParaRPr>
          </a:p>
          <a:p>
            <a:r>
              <a:rPr lang="en-US" sz="2800" dirty="0">
                <a:latin typeface="Times New Roman" panose="02020603050405020304" pitchFamily="18" charset="0"/>
                <a:ea typeface="Calibri" panose="020F0502020204030204" pitchFamily="34" charset="0"/>
              </a:rPr>
              <a:t>Olha </a:t>
            </a:r>
            <a:r>
              <a:rPr lang="en-US" sz="2800" dirty="0" err="1">
                <a:latin typeface="Times New Roman" panose="02020603050405020304" pitchFamily="18" charset="0"/>
                <a:ea typeface="Calibri" panose="020F0502020204030204" pitchFamily="34" charset="0"/>
              </a:rPr>
              <a:t>Mak</a:t>
            </a:r>
            <a:r>
              <a:rPr lang="en-US" sz="2800" dirty="0">
                <a:latin typeface="Times New Roman" panose="02020603050405020304" pitchFamily="18" charset="0"/>
                <a:ea typeface="Calibri" panose="020F0502020204030204" pitchFamily="34" charset="0"/>
              </a:rPr>
              <a:t> (a short story </a:t>
            </a:r>
            <a:r>
              <a:rPr lang="ru-RU" sz="2800" i="1" dirty="0">
                <a:ea typeface="Calibri" panose="020F0502020204030204" pitchFamily="34" charset="0"/>
              </a:rPr>
              <a:t>Столиця голодного жаху</a:t>
            </a:r>
            <a:r>
              <a:rPr lang="en-US" sz="2800" dirty="0">
                <a:latin typeface="Times New Roman" panose="02020603050405020304" pitchFamily="18" charset="0"/>
                <a:ea typeface="Calibri" panose="020F0502020204030204" pitchFamily="34" charset="0"/>
              </a:rPr>
              <a:t> </a:t>
            </a:r>
            <a:r>
              <a:rPr lang="uk-UA" sz="2800"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The Capital of Hungry Horror</a:t>
            </a:r>
            <a:r>
              <a:rPr lang="uk-UA" sz="2800"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 novel </a:t>
            </a:r>
            <a:r>
              <a:rPr lang="ru-RU" sz="2800" i="1" dirty="0">
                <a:ea typeface="Calibri" panose="020F0502020204030204" pitchFamily="34" charset="0"/>
              </a:rPr>
              <a:t>Каміння під косою (</a:t>
            </a:r>
            <a:r>
              <a:rPr lang="en-US" sz="2800" dirty="0">
                <a:latin typeface="Times New Roman" panose="02020603050405020304" pitchFamily="18" charset="0"/>
                <a:ea typeface="Calibri" panose="020F0502020204030204" pitchFamily="34" charset="0"/>
              </a:rPr>
              <a:t>Stones under the scythe,1973</a:t>
            </a:r>
            <a:r>
              <a:rPr lang="uk-UA" sz="2800" dirty="0">
                <a:latin typeface="Times New Roman" panose="02020603050405020304" pitchFamily="18" charset="0"/>
                <a:ea typeface="Calibri" panose="020F0502020204030204" pitchFamily="34" charset="0"/>
              </a:rPr>
              <a:t>)</a:t>
            </a:r>
          </a:p>
          <a:p>
            <a:r>
              <a:rPr lang="en-US" sz="2800" dirty="0">
                <a:latin typeface="Times New Roman" panose="02020603050405020304" pitchFamily="18" charset="0"/>
                <a:ea typeface="Times New Roman" panose="02020603050405020304" pitchFamily="18" charset="0"/>
              </a:rPr>
              <a:t>preface. Translator's name is not indicated</a:t>
            </a:r>
            <a:r>
              <a:rPr lang="en-US" sz="1200" dirty="0">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9131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Ołeś</a:t>
            </a:r>
            <a:r>
              <a:rPr lang="pl-PL" dirty="0"/>
              <a:t> </a:t>
            </a:r>
            <a:r>
              <a:rPr lang="pl-PL" dirty="0" err="1"/>
              <a:t>Janczuk</a:t>
            </a:r>
            <a:r>
              <a:rPr lang="pl-PL" dirty="0"/>
              <a:t> „</a:t>
            </a:r>
            <a:r>
              <a:rPr lang="pl-PL" dirty="0" err="1"/>
              <a:t>Femine</a:t>
            </a:r>
            <a:r>
              <a:rPr lang="pl-PL" dirty="0"/>
              <a:t> 33”</a:t>
            </a:r>
          </a:p>
        </p:txBody>
      </p:sp>
      <p:pic>
        <p:nvPicPr>
          <p:cNvPr id="4" name="Glod 3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33513" y="1600200"/>
            <a:ext cx="6278562" cy="4708525"/>
          </a:xfrm>
        </p:spPr>
      </p:pic>
    </p:spTree>
    <p:extLst>
      <p:ext uri="{BB962C8B-B14F-4D97-AF65-F5344CB8AC3E}">
        <p14:creationId xmlns:p14="http://schemas.microsoft.com/office/powerpoint/2010/main" val="18973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erzchołek">
  <a:themeElements>
    <a:clrScheme name="Wierzchołek">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Wierzchołek">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Wierzchołek">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728</TotalTime>
  <Words>1922</Words>
  <Application>Microsoft Office PowerPoint</Application>
  <PresentationFormat>On-screen Show (4:3)</PresentationFormat>
  <Paragraphs>98</Paragraphs>
  <Slides>21</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Algerian</vt:lpstr>
      <vt:lpstr>Book Antiqua</vt:lpstr>
      <vt:lpstr>Brush Script MT</vt:lpstr>
      <vt:lpstr>Calibri</vt:lpstr>
      <vt:lpstr>Colonna MT</vt:lpstr>
      <vt:lpstr>Lucida Sans</vt:lpstr>
      <vt:lpstr>Times New Roman</vt:lpstr>
      <vt:lpstr>Wingdings</vt:lpstr>
      <vt:lpstr>Wingdings 2</vt:lpstr>
      <vt:lpstr>Wingdings 3</vt:lpstr>
      <vt:lpstr>Wierzchołek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Ołeś Janczuk „Femine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 </vt:lpstr>
      <vt:lpstr> The Literary Image of the Famine as a Form of Transmitting Historical Memory and Aesthetic Emotions (in Ukrainian, Irish, Irish- American and Ukrainian-American fiction) </vt:lpstr>
      <vt:lpstr>PowerPoint Presentation</vt:lpstr>
    </vt:vector>
  </TitlesOfParts>
  <Company>Sil-art Rycho444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Literary Image of the Famine as a Form of Transmitting Historical Memory and Aesthetic Emotions (in Ukrainian, Irish, Irish- American and Ukrainian-American fiction)</dc:title>
  <dc:creator>Iza</dc:creator>
  <cp:lastModifiedBy>Oksana Weretiuk</cp:lastModifiedBy>
  <cp:revision>23</cp:revision>
  <dcterms:created xsi:type="dcterms:W3CDTF">2015-08-18T19:39:09Z</dcterms:created>
  <dcterms:modified xsi:type="dcterms:W3CDTF">2019-11-15T15:52:23Z</dcterms:modified>
</cp:coreProperties>
</file>