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57" r:id="rId11"/>
    <p:sldId id="259" r:id="rId12"/>
    <p:sldId id="260" r:id="rId13"/>
    <p:sldId id="267" r:id="rId14"/>
    <p:sldId id="261" r:id="rId15"/>
    <p:sldId id="262" r:id="rId16"/>
    <p:sldId id="263" r:id="rId17"/>
    <p:sldId id="268" r:id="rId18"/>
    <p:sldId id="269" r:id="rId19"/>
    <p:sldId id="266" r:id="rId20"/>
    <p:sldId id="264" r:id="rId21"/>
    <p:sldId id="265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8D1-5840-444B-8F8F-49EF5640EDF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8547-DD33-474F-8AE6-7D842D8C5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8D1-5840-444B-8F8F-49EF5640EDF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8547-DD33-474F-8AE6-7D842D8C5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8D1-5840-444B-8F8F-49EF5640EDF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8547-DD33-474F-8AE6-7D842D8C5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8D1-5840-444B-8F8F-49EF5640EDF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8547-DD33-474F-8AE6-7D842D8C5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8D1-5840-444B-8F8F-49EF5640EDF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9CE8547-DD33-474F-8AE6-7D842D8C5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8D1-5840-444B-8F8F-49EF5640EDF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8547-DD33-474F-8AE6-7D842D8C5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8D1-5840-444B-8F8F-49EF5640EDF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8547-DD33-474F-8AE6-7D842D8C5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8D1-5840-444B-8F8F-49EF5640EDF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8547-DD33-474F-8AE6-7D842D8C5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8D1-5840-444B-8F8F-49EF5640EDF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8547-DD33-474F-8AE6-7D842D8C5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8D1-5840-444B-8F8F-49EF5640EDF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8547-DD33-474F-8AE6-7D842D8C5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98D1-5840-444B-8F8F-49EF5640EDF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8547-DD33-474F-8AE6-7D842D8C5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CF98D1-5840-444B-8F8F-49EF5640EDF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CE8547-DD33-474F-8AE6-7D842D8C5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vremya4e.com/uploads/posts/2015-12/1448946853_1448889448_d9b39c6cf41d70341c8d8518cf67ebff.jpe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remya4e.com/uploads/posts/2017-03/1489573753_137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ics.livejournal.com/azamat_tseboev/pic/0011f6ty/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pics.livejournal.com/azamat_tseboev/pic/00118hz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cs.livejournal.com/azamat_tseboev/pic/0011a3s0/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pics.livejournal.com/azamat_tseboev/pic/001107t9/" TargetMode="Externa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pics.livejournal.com/azamat_tseboev/pic/0011eyxc/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rusmir.su/novorossiya/50-pervyy-obedinitelnyy-sezd-polevyh-komandirov-sostoyalsya-v-lnr-29112014g.html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vremya4e.com/uploads/posts/2017-02/1486979663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-an.info/Photo/QNews/n73050/1.jpg" TargetMode="External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hyperlink" Target="http://vremya4e.com/uploads/posts/2015-09/1441610647_hq-wallpapers_ru_films_51845_1280x1024.jpg" TargetMode="External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rusmir.su/novorossiya/847-slavyansk-krepost-russkogo-duha-fil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60648"/>
            <a:ext cx="6912768" cy="2808312"/>
          </a:xfrm>
        </p:spPr>
        <p:txBody>
          <a:bodyPr>
            <a:normAutofit fontScale="90000"/>
          </a:bodyPr>
          <a:lstStyle/>
          <a:p>
            <a:pPr algn="r"/>
            <a:r>
              <a:rPr lang="uk-UA" sz="3100" dirty="0" smtClean="0">
                <a:latin typeface="AnastasiaScript" pitchFamily="2" charset="0"/>
              </a:rPr>
              <a:t/>
            </a:r>
            <a:br>
              <a:rPr lang="uk-UA" sz="3100" dirty="0" smtClean="0">
                <a:latin typeface="AnastasiaScript" pitchFamily="2" charset="0"/>
              </a:rPr>
            </a:br>
            <a:r>
              <a:rPr lang="uk-UA" sz="3100" dirty="0" smtClean="0">
                <a:latin typeface="AnastasiaScript" pitchFamily="2" charset="0"/>
              </a:rPr>
              <a:t/>
            </a:r>
            <a:br>
              <a:rPr lang="uk-UA" sz="3100" dirty="0" smtClean="0">
                <a:latin typeface="AnastasiaScript" pitchFamily="2" charset="0"/>
              </a:rPr>
            </a:br>
            <a:r>
              <a:rPr lang="uk-UA" sz="3100" dirty="0" smtClean="0">
                <a:latin typeface="AnastasiaScript" pitchFamily="2" charset="0"/>
              </a:rPr>
              <a:t/>
            </a:r>
            <a:br>
              <a:rPr lang="uk-UA" sz="3100" dirty="0" smtClean="0">
                <a:latin typeface="AnastasiaScript" pitchFamily="2" charset="0"/>
              </a:rPr>
            </a:br>
            <a:r>
              <a:rPr lang="uk-UA" sz="3100" dirty="0" smtClean="0">
                <a:latin typeface="AnastasiaScript" pitchFamily="2" charset="0"/>
              </a:rPr>
              <a:t/>
            </a:r>
            <a:br>
              <a:rPr lang="uk-UA" sz="3100" dirty="0" smtClean="0">
                <a:latin typeface="AnastasiaScript" pitchFamily="2" charset="0"/>
              </a:rPr>
            </a:br>
            <a:r>
              <a:rPr lang="uk-UA" sz="3100" dirty="0" smtClean="0">
                <a:latin typeface="AnastasiaScript" pitchFamily="2" charset="0"/>
              </a:rPr>
              <a:t/>
            </a:r>
            <a:br>
              <a:rPr lang="uk-UA" sz="3100" dirty="0" smtClean="0">
                <a:latin typeface="AnastasiaScript" pitchFamily="2" charset="0"/>
              </a:rPr>
            </a:br>
            <a:r>
              <a:rPr lang="uk-UA" sz="3100" dirty="0" smtClean="0">
                <a:latin typeface="AnastasiaScript" pitchFamily="2" charset="0"/>
              </a:rPr>
              <a:t/>
            </a:r>
            <a:br>
              <a:rPr lang="uk-UA" sz="3100" dirty="0" smtClean="0">
                <a:latin typeface="AnastasiaScript" pitchFamily="2" charset="0"/>
              </a:rPr>
            </a:br>
            <a:r>
              <a:rPr lang="uk-UA" sz="2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Лариса </a:t>
            </a:r>
            <a:r>
              <a:rPr lang="uk-UA" sz="2200" i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Якубова</a:t>
            </a:r>
            <a:r>
              <a:rPr lang="uk-UA" sz="22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sz="2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sz="2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Київ</a:t>
            </a:r>
            <a:r>
              <a:rPr lang="uk-UA" sz="22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sz="2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uk-UA" sz="2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sz="22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Інститут історії України НАНУ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40760" cy="4104456"/>
          </a:xfrm>
        </p:spPr>
        <p:txBody>
          <a:bodyPr>
            <a:normAutofit fontScale="77500" lnSpcReduction="20000"/>
          </a:bodyPr>
          <a:lstStyle/>
          <a:p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6900" b="1" dirty="0" smtClean="0">
                <a:latin typeface="Arial" pitchFamily="34" charset="0"/>
                <a:cs typeface="Arial" pitchFamily="34" charset="0"/>
              </a:rPr>
              <a:t>Чи Східна Україна наступна Північна Ірландія?</a:t>
            </a:r>
            <a:r>
              <a:rPr lang="uk-UA" sz="69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6900" b="1" dirty="0" smtClean="0">
                <a:latin typeface="Arial" pitchFamily="34" charset="0"/>
                <a:cs typeface="Arial" pitchFamily="34" charset="0"/>
              </a:rPr>
            </a:br>
            <a:endParaRPr lang="uk-UA" sz="69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latin typeface="AnnaCTT" pitchFamily="2" charset="0"/>
              </a:rPr>
              <a:t>мета</a:t>
            </a:r>
            <a:endParaRPr lang="ru-RU" sz="4800" dirty="0">
              <a:latin typeface="AnnaCTT" pitchFamily="2" charset="0"/>
            </a:endParaRPr>
          </a:p>
        </p:txBody>
      </p:sp>
      <p:pic>
        <p:nvPicPr>
          <p:cNvPr id="4" name="Содержимое 3" descr="текущей политической ситуации в Новороссии и охарактеризовал эту ситуацию с точки зрения прагматических интересов РФ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овороссия — это Россия. Поясню свою мысль. Речь вовсе не о том, что там живут русские и говорят по-русски, и не о том, что надо взять и присоединить ее к России. Речь о другом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68760"/>
            <a:ext cx="27363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 РФ предложили ввести «карту русского» для Донбасса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861048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latin typeface="AnnaCTT" pitchFamily="2" charset="0"/>
              </a:rPr>
              <a:t>форма</a:t>
            </a:r>
            <a:endParaRPr lang="ru-RU" sz="5400" dirty="0">
              <a:latin typeface="AnnaCTT" pitchFamily="2" charset="0"/>
            </a:endParaRPr>
          </a:p>
        </p:txBody>
      </p:sp>
      <p:pic>
        <p:nvPicPr>
          <p:cNvPr id="5" name="Содержимое 4" descr="1409276351_ukraine-russia-politics-crisis-68452951_ed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8397" y="1600200"/>
            <a:ext cx="706720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ombas_e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7444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LoE184_e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>
                <a:latin typeface="AnnaCTT" pitchFamily="2" charset="0"/>
              </a:rPr>
              <a:t>Гаряча фазі зіткнення:</a:t>
            </a:r>
            <a:br>
              <a:rPr lang="uk-UA" sz="4400" dirty="0" smtClean="0">
                <a:latin typeface="AnnaCTT" pitchFamily="2" charset="0"/>
              </a:rPr>
            </a:br>
            <a:r>
              <a:rPr lang="uk-UA" sz="4400" dirty="0" smtClean="0">
                <a:latin typeface="AnnaCTT" pitchFamily="2" charset="0"/>
              </a:rPr>
              <a:t>учасники та  інструменти</a:t>
            </a:r>
            <a:endParaRPr lang="ru-RU" sz="4400" dirty="0">
              <a:latin typeface="AnnaCTT" pitchFamily="2" charset="0"/>
            </a:endParaRPr>
          </a:p>
        </p:txBody>
      </p:sp>
      <p:pic>
        <p:nvPicPr>
          <p:cNvPr id="4" name="Содержимое 3" descr="debaltsevo02_feb_2015_e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7"/>
            <a:ext cx="426282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211_e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5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авда о сражающемся Донбассе от Захара Прилепина. Часть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7032"/>
            <a:ext cx="4340274" cy="272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G_38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861048"/>
            <a:ext cx="3888432" cy="259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latin typeface="AnnaCTT" pitchFamily="2" charset="0"/>
              </a:rPr>
              <a:t>Релігійна складова</a:t>
            </a:r>
            <a:endParaRPr lang="ru-RU" sz="4400" dirty="0">
              <a:latin typeface="AnnaCTT" pitchFamily="2" charset="0"/>
            </a:endParaRPr>
          </a:p>
        </p:txBody>
      </p:sp>
      <p:pic>
        <p:nvPicPr>
          <p:cNvPr id="4" name="Содержимое 3" descr="Так вам и надо, выродки. Чтоб вас прям в новогоднюю ночь подняло и гэпнуло, уроды. На НГ договорился с соседями (у них в подвале баня, тепло и места много). Бум встречать 2015-й толпой – и продуктов меньше надо и АКБ у них есть, и тарелка целая – будем смотреть телек с Красной площади и встречать Новый год по Москве. Будем жить!»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01019"/>
            <a:ext cx="3168352" cy="220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мериканец, немец, испанец и пуштун на войне за свободу Донбасса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700809"/>
            <a:ext cx="349924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онбасс билеты на Москву сдавать не будет!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89040"/>
            <a:ext cx="355967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err="1" smtClean="0">
                <a:latin typeface="AnnaCTT" pitchFamily="2" charset="0"/>
              </a:rPr>
              <a:t>Комеративні</a:t>
            </a:r>
            <a:r>
              <a:rPr lang="uk-UA" sz="4000" dirty="0" smtClean="0">
                <a:latin typeface="AnnaCTT" pitchFamily="2" charset="0"/>
              </a:rPr>
              <a:t> практики та </a:t>
            </a:r>
            <a:br>
              <a:rPr lang="uk-UA" sz="4000" dirty="0" smtClean="0">
                <a:latin typeface="AnnaCTT" pitchFamily="2" charset="0"/>
              </a:rPr>
            </a:br>
            <a:r>
              <a:rPr lang="uk-UA" sz="4000" dirty="0" smtClean="0">
                <a:latin typeface="AnnaCTT" pitchFamily="2" charset="0"/>
              </a:rPr>
              <a:t>міфологія конфлікту</a:t>
            </a:r>
            <a:endParaRPr lang="ru-RU" sz="4000" dirty="0">
              <a:latin typeface="AnnaCT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ics.livejournal.com/azamat_tseboev/pic/00118hz1/s640x480">
            <a:hlinkClick r:id="rId2" tgtFrame="&quot;_self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3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ics.livejournal.com/azamat_tseboev/pic/001107t9/s640x480">
            <a:hlinkClick r:id="rId4" tgtFrame="&quot;_self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628801"/>
            <a:ext cx="47114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ics.livejournal.com/azamat_tseboev/pic/0011a3s0/s640x480">
            <a:hlinkClick r:id="rId6" tgtFrame="&quot;_self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429000"/>
            <a:ext cx="4176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ics.livejournal.com/azamat_tseboev/pic/0011f6ty/s640x480">
            <a:hlinkClick r:id="rId8" tgtFrame="&quot;_self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3645024"/>
            <a:ext cx="3919364" cy="248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err="1" smtClean="0">
                <a:latin typeface="AnnaCTT" pitchFamily="2" charset="0"/>
              </a:rPr>
              <a:t>Комеративні</a:t>
            </a:r>
            <a:r>
              <a:rPr lang="uk-UA" sz="4000" dirty="0" smtClean="0">
                <a:latin typeface="AnnaCTT" pitchFamily="2" charset="0"/>
              </a:rPr>
              <a:t> практики та </a:t>
            </a:r>
            <a:br>
              <a:rPr lang="uk-UA" sz="4000" dirty="0" smtClean="0">
                <a:latin typeface="AnnaCTT" pitchFamily="2" charset="0"/>
              </a:rPr>
            </a:br>
            <a:r>
              <a:rPr lang="uk-UA" sz="4000" dirty="0" smtClean="0">
                <a:latin typeface="AnnaCTT" pitchFamily="2" charset="0"/>
              </a:rPr>
              <a:t>міфологія конфлікту</a:t>
            </a:r>
            <a:endParaRPr lang="ru-RU" sz="4000" dirty="0">
              <a:latin typeface="AnnaCTT" pitchFamily="2" charset="0"/>
            </a:endParaRPr>
          </a:p>
        </p:txBody>
      </p:sp>
      <p:pic>
        <p:nvPicPr>
          <p:cNvPr id="11" name="Содержимое 10" descr="Закон о дооккупации Донбасса фикция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324036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ics.livejournal.com/azamat_tseboev/pic/0011eyxc">
            <a:hlinkClick r:id="rId3" tgtFrame="&quot;_self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30963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ервый объединительный съезд полевых командиров состоялся в ЛНР 29.11.2014г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509120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В ополчение влился новый отряд сербов, на их счету уже 10 ликвидированных нацистов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581128"/>
            <a:ext cx="31683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Чеченцы из батальона 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1556792"/>
            <a:ext cx="33843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Доброволец-осетин батальона «Восток» Алан Мамиев рассказал, почему отряд «Юг» решил вернуться в Осетию.«Период самодеятельного ополченчества заканчивается, процесс переходит на качественно новый уровень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581128"/>
            <a:ext cx="283237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err="1" smtClean="0">
                <a:latin typeface="AnnaCTT" pitchFamily="2" charset="0"/>
              </a:rPr>
              <a:t>Комеративні</a:t>
            </a:r>
            <a:r>
              <a:rPr lang="uk-UA" sz="4000" dirty="0" smtClean="0">
                <a:latin typeface="AnnaCTT" pitchFamily="2" charset="0"/>
              </a:rPr>
              <a:t> практики та </a:t>
            </a:r>
            <a:br>
              <a:rPr lang="uk-UA" sz="4000" dirty="0" smtClean="0">
                <a:latin typeface="AnnaCTT" pitchFamily="2" charset="0"/>
              </a:rPr>
            </a:br>
            <a:r>
              <a:rPr lang="uk-UA" sz="4000" dirty="0" smtClean="0">
                <a:latin typeface="AnnaCTT" pitchFamily="2" charset="0"/>
              </a:rPr>
              <a:t>міфологія конфлікту</a:t>
            </a:r>
            <a:endParaRPr lang="ru-RU" sz="4000" dirty="0">
              <a:latin typeface="AnnaCTT" pitchFamily="2" charset="0"/>
            </a:endParaRPr>
          </a:p>
        </p:txBody>
      </p:sp>
      <p:pic>
        <p:nvPicPr>
          <p:cNvPr id="4" name="Содержимое 3" descr="Новороссию спасет сталинизм?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581128"/>
            <a:ext cx="2520280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исьмо бывшему русскому другу.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653136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Шутивший со смертью: кем был «Моторола»? | Русская весна">
            <a:hlinkClick r:id="rId6" tooltip="&quot;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952327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 ДНР перешли на советскую систему образования, отказавшись от деградирующей «Болонской»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77235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У него просто сил не было смотреть, как бомбят и сжигают города Донбасса, как гибнут женщины и дети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1484784"/>
            <a:ext cx="2897700" cy="183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егодня празднует свой День рождения экс-министр Донецкой народной республики Игорь Стрелков. Коллектив и читатели Русской Весны от всей души поздравляют его с этим знаменательным днем. Желаем Игорю Ивановичу крепкой веры, сил, бодрости духа, богатырского здоровья и позитивного боевого настроения. 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1484784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err="1" smtClean="0">
                <a:latin typeface="AnnaCTT" pitchFamily="2" charset="0"/>
              </a:rPr>
              <a:t>Комеративні</a:t>
            </a:r>
            <a:r>
              <a:rPr lang="uk-UA" sz="4000" dirty="0" smtClean="0">
                <a:latin typeface="AnnaCTT" pitchFamily="2" charset="0"/>
              </a:rPr>
              <a:t> практики та </a:t>
            </a:r>
            <a:br>
              <a:rPr lang="uk-UA" sz="4000" dirty="0" smtClean="0">
                <a:latin typeface="AnnaCTT" pitchFamily="2" charset="0"/>
              </a:rPr>
            </a:br>
            <a:r>
              <a:rPr lang="uk-UA" sz="4000" dirty="0" smtClean="0">
                <a:latin typeface="AnnaCTT" pitchFamily="2" charset="0"/>
              </a:rPr>
              <a:t>міфологія конфлікту</a:t>
            </a:r>
            <a:endParaRPr lang="ru-RU" sz="4000" dirty="0">
              <a:latin typeface="AnnaCTT" pitchFamily="2" charset="0"/>
            </a:endParaRPr>
          </a:p>
        </p:txBody>
      </p:sp>
      <p:pic>
        <p:nvPicPr>
          <p:cNvPr id="4" name="Содержимое 3" descr="2018 02 23 tytarenko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9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8 02 23 tytarenko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05064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18 02 22 tytarenko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4032448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18 02 22 tytarenko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340769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err="1" smtClean="0">
                <a:latin typeface="AnnaCTT" pitchFamily="2" charset="0"/>
              </a:rPr>
              <a:t>Комеративні</a:t>
            </a:r>
            <a:r>
              <a:rPr lang="uk-UA" sz="4000" dirty="0" smtClean="0">
                <a:latin typeface="AnnaCTT" pitchFamily="2" charset="0"/>
              </a:rPr>
              <a:t> практики та </a:t>
            </a:r>
            <a:br>
              <a:rPr lang="uk-UA" sz="4000" dirty="0" smtClean="0">
                <a:latin typeface="AnnaCTT" pitchFamily="2" charset="0"/>
              </a:rPr>
            </a:br>
            <a:r>
              <a:rPr lang="uk-UA" sz="4000" dirty="0" smtClean="0">
                <a:latin typeface="AnnaCTT" pitchFamily="2" charset="0"/>
              </a:rPr>
              <a:t>міфологія конфлікту</a:t>
            </a:r>
            <a:endParaRPr lang="ru-RU" sz="4000" dirty="0">
              <a:latin typeface="AnnaCTT" pitchFamily="2" charset="0"/>
            </a:endParaRPr>
          </a:p>
        </p:txBody>
      </p:sp>
      <p:pic>
        <p:nvPicPr>
          <p:cNvPr id="4" name="Содержимое 3" descr="Славянск: крепость русского духа (фильм)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74441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protyv.info/sites/sprotyv/files/styles/big/public/uchchitelyadnr.jpg?itok=XSWwYJ9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149080"/>
            <a:ext cx="360150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ОВОРОССИИ БЫТЬ!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365104"/>
            <a:ext cx="32895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vremya4e.com/uploads/posts/2015-05/1431425758_1431379445_getimage-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484784"/>
            <a:ext cx="271120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AnnaCTT" pitchFamily="2" charset="0"/>
              </a:rPr>
              <a:t>Зовнішні ознаки квазідержав</a:t>
            </a:r>
            <a:endParaRPr lang="ru-RU" sz="4000" dirty="0">
              <a:latin typeface="AnnaCTT" pitchFamily="2" charset="0"/>
            </a:endParaRPr>
          </a:p>
        </p:txBody>
      </p:sp>
      <p:pic>
        <p:nvPicPr>
          <p:cNvPr id="4" name="Содержимое 3" descr="Конференция Захарченко с Харьковом. Первые итог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9604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тало понятно, кто возглавит ДНР после Александра Захарченко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423420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делано в ДНР. Каким оружием ополченцы сдерживают украинских карателей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4314056" cy="256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nnaCTT" pitchFamily="2" charset="0"/>
              </a:rPr>
              <a:t>ІСТОРИЧНІ ПАРАЛЕЛІ</a:t>
            </a:r>
            <a:endParaRPr lang="ru-RU" dirty="0">
              <a:latin typeface="AnnaCT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Bahnschrift Condensed" pitchFamily="34" charset="0"/>
              </a:rPr>
              <a:t>тернистий шлях </a:t>
            </a:r>
            <a:r>
              <a:rPr lang="uk-UA" dirty="0" err="1" smtClean="0">
                <a:latin typeface="Bahnschrift Condensed" pitchFamily="34" charset="0"/>
              </a:rPr>
              <a:t>унезалежнення</a:t>
            </a:r>
            <a:r>
              <a:rPr lang="uk-UA" dirty="0" smtClean="0">
                <a:latin typeface="Bahnschrift Condensed" pitchFamily="34" charset="0"/>
              </a:rPr>
              <a:t> </a:t>
            </a:r>
            <a:r>
              <a:rPr lang="uk-UA" dirty="0">
                <a:latin typeface="Bahnschrift Condensed" pitchFamily="34" charset="0"/>
              </a:rPr>
              <a:t>( Ірландія здобула її в 1922 р., Україна  – втративши в 1920, знову отримала в 1991 р.);</a:t>
            </a:r>
            <a:endParaRPr lang="ru-RU" dirty="0">
              <a:latin typeface="Bahnschrift Condensed" pitchFamily="34" charset="0"/>
            </a:endParaRPr>
          </a:p>
          <a:p>
            <a:r>
              <a:rPr lang="uk-UA" dirty="0">
                <a:latin typeface="Bahnschrift Condensed" pitchFamily="34" charset="0"/>
              </a:rPr>
              <a:t>– обидві країни пройшли крізь низку невдалих повстань і національно-визвольних воєн </a:t>
            </a:r>
            <a:endParaRPr lang="ru-RU" dirty="0"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latin typeface="AnnaCTT" pitchFamily="2" charset="0"/>
              </a:rPr>
              <a:t>результат</a:t>
            </a:r>
            <a:endParaRPr lang="ru-RU" sz="4400" dirty="0">
              <a:latin typeface="AnnaCTT" pitchFamily="2" charset="0"/>
            </a:endParaRPr>
          </a:p>
        </p:txBody>
      </p:sp>
      <p:pic>
        <p:nvPicPr>
          <p:cNvPr id="4" name="Содержимое 3" descr="Между ДНР и ЛНР больше не будет таможенных границ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304256" cy="15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Украинский шок: Армии ДНР и ЛНР получили 3100 танков, РСЗО и ББМ, став одними из самых мощных в Европе (ИНФОГРАФИКА) | Русская весна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5140077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У Новороссии появится свой гимн (проект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140968"/>
            <a:ext cx="252028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Гер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581128"/>
            <a:ext cx="2088232" cy="1786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>
                <a:latin typeface="AnnaCTT" pitchFamily="2" charset="0"/>
              </a:rPr>
              <a:t>результат</a:t>
            </a:r>
            <a:endParaRPr lang="ru-RU" sz="4400" dirty="0">
              <a:latin typeface="AnnaCTT" pitchFamily="2" charset="0"/>
            </a:endParaRPr>
          </a:p>
        </p:txBody>
      </p:sp>
      <p:pic>
        <p:nvPicPr>
          <p:cNvPr id="4" name="Содержимое 3" descr="оккупированный Донбасс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4896544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fakty.ua/user_uploads/images/articles/2018/10/18/284038/18s06%20dnr2%20copy(1)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4778896" cy="2633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892480" cy="47091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4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uk-UA" sz="4800" b="1" dirty="0" smtClean="0">
                <a:latin typeface="Arial" pitchFamily="34" charset="0"/>
                <a:cs typeface="Arial" pitchFamily="34" charset="0"/>
              </a:rPr>
              <a:t>Чи Східна Україна наступна Північна Ірландія?</a:t>
            </a:r>
            <a:endParaRPr lang="ru-RU" sz="4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nnaCTT" pitchFamily="2" charset="0"/>
              </a:rPr>
              <a:t>ІСТОРИЧНІ ПАРАЛЕЛІ</a:t>
            </a:r>
            <a:endParaRPr lang="ru-RU" dirty="0">
              <a:latin typeface="AnnaCT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Bahnschrift Condensed" pitchFamily="34" charset="0"/>
              </a:rPr>
              <a:t>– складні мовні проблеми і суперечності державної мовної політики (згідно з переписом 1996 р. лише 40% етнічних ірландців володіли ірландською мовою. В сенсі мовної асиміляції справи ірландців є набагато гіршими за українців);</a:t>
            </a:r>
            <a:endParaRPr lang="ru-RU" dirty="0">
              <a:latin typeface="Bahnschrift Condensed" pitchFamily="34" charset="0"/>
            </a:endParaRPr>
          </a:p>
          <a:p>
            <a:r>
              <a:rPr lang="uk-UA" dirty="0">
                <a:latin typeface="Bahnschrift Condensed" pitchFamily="34" charset="0"/>
              </a:rPr>
              <a:t>– в обох випадках мовні процеси зазнали деформації внаслідок дії дискримінаційної колоніальної практики, послідовного витискання національної мови зі сфери офіційного державного, суспільно-політичного життя та сфери освіти;</a:t>
            </a:r>
            <a:endParaRPr lang="ru-RU" dirty="0">
              <a:latin typeface="Bahnschrift Condensed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nnaCTT" pitchFamily="2" charset="0"/>
              </a:rPr>
              <a:t>ІСТОРИЧНІ ПАРАЛЕЛІ</a:t>
            </a:r>
            <a:endParaRPr lang="ru-RU" dirty="0">
              <a:latin typeface="AnnaCT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– </a:t>
            </a:r>
            <a:r>
              <a:rPr lang="uk-UA" dirty="0">
                <a:latin typeface="Bahnschrift Condensed" pitchFamily="34" charset="0"/>
              </a:rPr>
              <a:t>в обох випадках на кінець 19-го сторіччя припав час національної мобілізації, який в Ірландії викликав до життя не лише те, що називається національним відродженням, а й рух за незалежність (</a:t>
            </a:r>
            <a:r>
              <a:rPr lang="uk-UA" dirty="0" err="1">
                <a:latin typeface="Bahnschrift Condensed" pitchFamily="34" charset="0"/>
              </a:rPr>
              <a:t>Home</a:t>
            </a:r>
            <a:r>
              <a:rPr lang="uk-UA" dirty="0">
                <a:latin typeface="Bahnschrift Condensed" pitchFamily="34" charset="0"/>
              </a:rPr>
              <a:t> </a:t>
            </a:r>
            <a:r>
              <a:rPr lang="uk-UA" dirty="0" err="1">
                <a:latin typeface="Bahnschrift Condensed" pitchFamily="34" charset="0"/>
              </a:rPr>
              <a:t>rule</a:t>
            </a:r>
            <a:r>
              <a:rPr lang="uk-UA" dirty="0">
                <a:latin typeface="Bahnschrift Condensed" pitchFamily="34" charset="0"/>
              </a:rPr>
              <a:t> </a:t>
            </a:r>
            <a:r>
              <a:rPr lang="uk-UA" dirty="0" err="1">
                <a:latin typeface="Bahnschrift Condensed" pitchFamily="34" charset="0"/>
              </a:rPr>
              <a:t>movement</a:t>
            </a:r>
            <a:r>
              <a:rPr lang="uk-UA" dirty="0">
                <a:latin typeface="Bahnschrift Condensed" pitchFamily="34" charset="0"/>
              </a:rPr>
              <a:t>). В Україні актуалізація самостійників припала на початок 20-го сторіччя;</a:t>
            </a:r>
            <a:endParaRPr lang="ru-RU" dirty="0">
              <a:latin typeface="Bahnschrift Condensed" pitchFamily="34" charset="0"/>
            </a:endParaRPr>
          </a:p>
          <a:p>
            <a:r>
              <a:rPr lang="uk-UA" dirty="0">
                <a:latin typeface="Bahnschrift Condensed" pitchFamily="34" charset="0"/>
              </a:rPr>
              <a:t>– на етапі національно-визвольних революцій події в Ірландії та Україні виявляли багато спільного. Тоді Донбас і Ольстер дійсно корелювали поміж собою. В обох державах наслідком критичного загострення соціально-економічних суперечностей та колоніального гніту під впливом першої світової війни став підйом національно-визвольного руху, що завершився в одному випадку утворенням УНР (та проголошенням її антиподу – Донецько-Криворізької республіки), в іншому – виникненням британського домініону "Ірландська вільна держава" й Ольстеру (1922 р.). </a:t>
            </a:r>
            <a:endParaRPr lang="ru-RU" dirty="0"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nnaCTT" pitchFamily="2" charset="0"/>
              </a:rPr>
              <a:t>ІСТОРИЧНІ ПАРАЛЕЛІ</a:t>
            </a:r>
            <a:endParaRPr lang="ru-RU" dirty="0">
              <a:latin typeface="AnnaCT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dirty="0">
                <a:latin typeface="Bahnschrift Condensed" pitchFamily="34" charset="0"/>
              </a:rPr>
              <a:t>– в обох боротьба за незалежність відбувалася в контексті антиколоніальних воєн (</a:t>
            </a:r>
            <a:r>
              <a:rPr lang="uk-UA" dirty="0" err="1">
                <a:latin typeface="Bahnschrift Condensed" pitchFamily="34" charset="0"/>
              </a:rPr>
              <a:t>англо-ірландська</a:t>
            </a:r>
            <a:r>
              <a:rPr lang="uk-UA" dirty="0">
                <a:latin typeface="Bahnschrift Condensed" pitchFamily="34" charset="0"/>
              </a:rPr>
              <a:t> війна 1919–1921 рр., радянсько-українські війни 1918–1920 рр.);</a:t>
            </a:r>
            <a:endParaRPr lang="ru-RU" dirty="0">
              <a:latin typeface="Bahnschrift Condensed" pitchFamily="34" charset="0"/>
            </a:endParaRPr>
          </a:p>
          <a:p>
            <a:pPr algn="just"/>
            <a:r>
              <a:rPr lang="uk-UA" dirty="0">
                <a:latin typeface="Bahnschrift Condensed" pitchFamily="34" charset="0"/>
              </a:rPr>
              <a:t>– в обох історично склалися як наслідок колоніальної політики регіональні спільноти (щоправда в Україні таких є кілька), які суттєво відрізняються від території ядра націєтворення за соціально-економічними, </a:t>
            </a:r>
            <a:r>
              <a:rPr lang="uk-UA" dirty="0" err="1">
                <a:latin typeface="Bahnschrift Condensed" pitchFamily="34" charset="0"/>
              </a:rPr>
              <a:t>етнодемографічними</a:t>
            </a:r>
            <a:r>
              <a:rPr lang="uk-UA" dirty="0">
                <a:latin typeface="Bahnschrift Condensed" pitchFamily="34" charset="0"/>
              </a:rPr>
              <a:t>, </a:t>
            </a:r>
            <a:r>
              <a:rPr lang="uk-UA" dirty="0" err="1">
                <a:latin typeface="Bahnschrift Condensed" pitchFamily="34" charset="0"/>
              </a:rPr>
              <a:t>етноконфесійними</a:t>
            </a:r>
            <a:r>
              <a:rPr lang="uk-UA" dirty="0">
                <a:latin typeface="Bahnschrift Condensed" pitchFamily="34" charset="0"/>
              </a:rPr>
              <a:t> та етнокультурними характеристиками, і генерують сепаратистські проекти;</a:t>
            </a:r>
            <a:endParaRPr lang="ru-RU" dirty="0">
              <a:latin typeface="Bahnschrift Condensed" pitchFamily="34" charset="0"/>
            </a:endParaRPr>
          </a:p>
          <a:p>
            <a:pPr algn="just"/>
            <a:r>
              <a:rPr lang="uk-UA" dirty="0">
                <a:latin typeface="Bahnschrift Condensed" pitchFamily="34" charset="0"/>
              </a:rPr>
              <a:t>– врешті, вибухове уприявлення одного з них у найбільш гострій фазі збройного протистояння в подіях так званої "Східної весни", змусило політологів та політиків заговорити про небезпеку </a:t>
            </a:r>
            <a:r>
              <a:rPr lang="uk-UA" dirty="0" err="1">
                <a:latin typeface="Bahnschrift Condensed" pitchFamily="34" charset="0"/>
              </a:rPr>
              <a:t>ольстерського</a:t>
            </a:r>
            <a:r>
              <a:rPr lang="uk-UA" dirty="0">
                <a:latin typeface="Bahnschrift Condensed" pitchFamily="34" charset="0"/>
              </a:rPr>
              <a:t> сценарію в українському Донбасі.</a:t>
            </a:r>
            <a:endParaRPr lang="ru-RU" dirty="0"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AnnaCTT" pitchFamily="2" charset="0"/>
              </a:rPr>
              <a:t>Прогнози 2014р. для Донбасу</a:t>
            </a:r>
            <a:endParaRPr lang="ru-RU" sz="4000" dirty="0">
              <a:latin typeface="AnnaCT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dirty="0" smtClean="0">
              <a:latin typeface="Bahnschrift Condensed" pitchFamily="34" charset="0"/>
            </a:endParaRPr>
          </a:p>
          <a:p>
            <a:pPr algn="ctr">
              <a:buNone/>
            </a:pPr>
            <a:endParaRPr lang="uk-UA" dirty="0" smtClean="0">
              <a:latin typeface="Bahnschrift Condensed" pitchFamily="34" charset="0"/>
            </a:endParaRPr>
          </a:p>
          <a:p>
            <a:pPr algn="ctr">
              <a:buNone/>
            </a:pPr>
            <a:r>
              <a:rPr lang="uk-UA" dirty="0" smtClean="0">
                <a:latin typeface="Bahnschrift Condensed" pitchFamily="34" charset="0"/>
              </a:rPr>
              <a:t>Передусім </a:t>
            </a:r>
            <a:r>
              <a:rPr lang="uk-UA" dirty="0">
                <a:latin typeface="Bahnschrift Condensed" pitchFamily="34" charset="0"/>
              </a:rPr>
              <a:t>йшлося про імовірність сценарію перетворення Донбасу на форпост просування російської </a:t>
            </a:r>
            <a:r>
              <a:rPr lang="uk-UA" dirty="0" err="1">
                <a:latin typeface="Bahnschrift Condensed" pitchFamily="34" charset="0"/>
              </a:rPr>
              <a:t>неоімперії</a:t>
            </a:r>
            <a:r>
              <a:rPr lang="uk-UA" dirty="0">
                <a:latin typeface="Bahnschrift Condensed" pitchFamily="34" charset="0"/>
              </a:rPr>
              <a:t> вглиб України та кровоточиву виразку терористичної небезпеки. </a:t>
            </a:r>
            <a:endParaRPr lang="ru-RU" dirty="0"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nnaCTT" pitchFamily="2" charset="0"/>
              </a:rPr>
              <a:t>СИСТЕМНИЙ КОНФЛІКТ</a:t>
            </a:r>
            <a:endParaRPr lang="ru-RU" dirty="0">
              <a:latin typeface="AnnaCT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Bahnschrift Condensed" pitchFamily="34" charset="0"/>
              </a:rPr>
              <a:t> ЕКОНОМІЧНА СКЛАДОВА</a:t>
            </a:r>
          </a:p>
          <a:p>
            <a:pPr algn="ctr"/>
            <a:r>
              <a:rPr lang="uk-UA" dirty="0" smtClean="0">
                <a:latin typeface="Bahnschrift Condensed" pitchFamily="34" charset="0"/>
              </a:rPr>
              <a:t>СОЦІАЛЬНА</a:t>
            </a:r>
          </a:p>
          <a:p>
            <a:pPr algn="ctr"/>
            <a:r>
              <a:rPr lang="uk-UA" dirty="0" smtClean="0">
                <a:latin typeface="Bahnschrift Condensed" pitchFamily="34" charset="0"/>
              </a:rPr>
              <a:t>ПОЛІТИЧНА</a:t>
            </a:r>
          </a:p>
          <a:p>
            <a:pPr algn="ctr"/>
            <a:r>
              <a:rPr lang="uk-UA" dirty="0" smtClean="0">
                <a:latin typeface="Bahnschrift Condensed" pitchFamily="34" charset="0"/>
              </a:rPr>
              <a:t>РЕЛІГІЙНА</a:t>
            </a:r>
          </a:p>
          <a:p>
            <a:pPr algn="ctr"/>
            <a:r>
              <a:rPr lang="uk-UA" dirty="0" smtClean="0">
                <a:latin typeface="Bahnschrift Condensed" pitchFamily="34" charset="0"/>
              </a:rPr>
              <a:t>КУЛЬТУРНА</a:t>
            </a:r>
          </a:p>
          <a:p>
            <a:pPr algn="ctr"/>
            <a:r>
              <a:rPr lang="uk-UA" dirty="0" smtClean="0">
                <a:latin typeface="Bahnschrift Condensed" pitchFamily="34" charset="0"/>
              </a:rPr>
              <a:t>ІДЕНТИЧНІСНА</a:t>
            </a:r>
          </a:p>
          <a:p>
            <a:pPr algn="ctr"/>
            <a:r>
              <a:rPr lang="uk-UA" dirty="0" smtClean="0">
                <a:latin typeface="Bahnschrift Condensed" pitchFamily="34" charset="0"/>
              </a:rPr>
              <a:t>ПАМ</a:t>
            </a:r>
            <a:r>
              <a:rPr lang="en-US" dirty="0" smtClean="0">
                <a:latin typeface="Bahnschrift Condensed" pitchFamily="34" charset="0"/>
              </a:rPr>
              <a:t>`</a:t>
            </a:r>
            <a:r>
              <a:rPr lang="uk-UA" dirty="0" smtClean="0">
                <a:latin typeface="Bahnschrift Condensed" pitchFamily="34" charset="0"/>
              </a:rPr>
              <a:t>ЯТТЄВА</a:t>
            </a:r>
          </a:p>
          <a:p>
            <a:pPr algn="ctr"/>
            <a:r>
              <a:rPr lang="uk-UA" dirty="0" smtClean="0">
                <a:latin typeface="Bahnschrift Condensed" pitchFamily="34" charset="0"/>
              </a:rPr>
              <a:t>ДЕМОГРАФІЧНА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996950" y="476250"/>
            <a:ext cx="8147050" cy="5976938"/>
          </a:xfrm>
        </p:spPr>
        <p:txBody>
          <a:bodyPr>
            <a:normAutofit fontScale="85000" lnSpcReduction="10000"/>
          </a:bodyPr>
          <a:lstStyle/>
          <a:p>
            <a:endParaRPr lang="uk-UA" dirty="0" smtClean="0"/>
          </a:p>
          <a:p>
            <a:r>
              <a:rPr lang="uk-UA" dirty="0" smtClean="0">
                <a:latin typeface="Bahnschrift Condensed" pitchFamily="34" charset="0"/>
              </a:rPr>
              <a:t>Ірландський антиколоніальний </a:t>
            </a:r>
            <a:r>
              <a:rPr lang="uk-UA" dirty="0">
                <a:latin typeface="Bahnschrift Condensed" pitchFamily="34" charset="0"/>
              </a:rPr>
              <a:t>рух став невід`ємною складовою не лише історії Британської імперії, </a:t>
            </a:r>
            <a:r>
              <a:rPr lang="uk-UA" dirty="0" smtClean="0">
                <a:latin typeface="Bahnschrift Condensed" pitchFamily="34" charset="0"/>
              </a:rPr>
              <a:t>одним </a:t>
            </a:r>
            <a:r>
              <a:rPr lang="uk-UA" dirty="0">
                <a:latin typeface="Bahnschrift Condensed" pitchFamily="34" charset="0"/>
              </a:rPr>
              <a:t>з найвагоміших подразників й інструментів її трансформації – тобто, її потужного ліберального дрейфу, оновлення, врешті – усвідомленої добровільної антиколоніальної динаміки. </a:t>
            </a:r>
            <a:endParaRPr lang="uk-UA" dirty="0" smtClean="0">
              <a:latin typeface="Bahnschrift Condensed" pitchFamily="34" charset="0"/>
            </a:endParaRPr>
          </a:p>
          <a:p>
            <a:r>
              <a:rPr lang="uk-UA" dirty="0" smtClean="0">
                <a:latin typeface="Bahnschrift Condensed" pitchFamily="34" charset="0"/>
              </a:rPr>
              <a:t>Радикальні </a:t>
            </a:r>
            <a:r>
              <a:rPr lang="uk-UA" dirty="0">
                <a:latin typeface="Bahnschrift Condensed" pitchFamily="34" charset="0"/>
              </a:rPr>
              <a:t>рухи (як католицький, так і протестантські) </a:t>
            </a:r>
            <a:r>
              <a:rPr lang="uk-UA" dirty="0" smtClean="0">
                <a:latin typeface="Bahnschrift Condensed" pitchFamily="34" charset="0"/>
              </a:rPr>
              <a:t>були </a:t>
            </a:r>
            <a:r>
              <a:rPr lang="uk-UA" dirty="0">
                <a:latin typeface="Bahnschrift Condensed" pitchFamily="34" charset="0"/>
              </a:rPr>
              <a:t>специфічним віддзеркаленням політичної історії Європи ХХ століття і увібрали в себе увесь діапазон націоналістичних пошуків: як ідейних (що виявлялося аж до відкритої підтримки ірландськими провідниками нацизму), політичного структурування націоналістичного сектору (що захопив усі тубільні етнічні й конфесійні групи) та політичної практики (аж до крайніх проявів терористичних атак та терористичної </a:t>
            </a:r>
            <a:r>
              <a:rPr lang="uk-UA" dirty="0" err="1">
                <a:latin typeface="Bahnschrift Condensed" pitchFamily="34" charset="0"/>
              </a:rPr>
              <a:t>герільї</a:t>
            </a:r>
            <a:r>
              <a:rPr lang="uk-UA" dirty="0" smtClean="0">
                <a:latin typeface="Bahnschrift Condensed" pitchFamily="34" charset="0"/>
              </a:rPr>
              <a:t>).</a:t>
            </a:r>
          </a:p>
          <a:p>
            <a:r>
              <a:rPr lang="uk-UA" dirty="0" smtClean="0">
                <a:latin typeface="Bahnschrift Condensed" pitchFamily="34" charset="0"/>
              </a:rPr>
              <a:t> Історія </a:t>
            </a:r>
            <a:r>
              <a:rPr lang="uk-UA" dirty="0">
                <a:latin typeface="Bahnschrift Condensed" pitchFamily="34" charset="0"/>
              </a:rPr>
              <a:t>протистояння в Ольстері стала природним, хоч і занадто радикальним виявом трансформаційної динаміки самої Європи, що впродовж ХХ століття подолала колосальну відстань від модерну до постмодерну. </a:t>
            </a:r>
            <a:endParaRPr lang="ru-RU" dirty="0"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Bahnschrift Condensed" pitchFamily="34" charset="0"/>
              </a:rPr>
              <a:t>Конфлікт на Донбасі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Bahnschrift Condensed" pitchFamily="34" charset="0"/>
              </a:rPr>
              <a:t>є </a:t>
            </a:r>
            <a:r>
              <a:rPr lang="uk-UA" dirty="0">
                <a:latin typeface="Bahnschrift Condensed" pitchFamily="34" charset="0"/>
              </a:rPr>
              <a:t>нічим іншим як гібридизованим віддзеркаленням останньої битви неоколоніалізму, що скориставшись ситуацією, намагається нав`язати не лише Україні, а й світу загалом політичний порядок денний сторічної давнини. Є й ще одна "родова відзнака" донбаської кризи, яка типологічно розводить її з </a:t>
            </a:r>
            <a:r>
              <a:rPr lang="uk-UA" dirty="0" err="1">
                <a:latin typeface="Bahnschrift Condensed" pitchFamily="34" charset="0"/>
              </a:rPr>
              <a:t>ольстерською</a:t>
            </a:r>
            <a:r>
              <a:rPr lang="uk-UA" dirty="0">
                <a:latin typeface="Bahnschrift Condensed" pitchFamily="34" charset="0"/>
              </a:rPr>
              <a:t> на неподоланну відстань. Ідеться про радянську/пострадянську складову. </a:t>
            </a:r>
            <a:endParaRPr lang="ru-RU" dirty="0"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145</TotalTime>
  <Words>496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      Лариса Якубова  Київ,  Інститут історії України НАНУ   </vt:lpstr>
      <vt:lpstr>ІСТОРИЧНІ ПАРАЛЕЛІ</vt:lpstr>
      <vt:lpstr>ІСТОРИЧНІ ПАРАЛЕЛІ</vt:lpstr>
      <vt:lpstr>ІСТОРИЧНІ ПАРАЛЕЛІ</vt:lpstr>
      <vt:lpstr>ІСТОРИЧНІ ПАРАЛЕЛІ</vt:lpstr>
      <vt:lpstr>Прогнози 2014р. для Донбасу</vt:lpstr>
      <vt:lpstr>СИСТЕМНИЙ КОНФЛІКТ</vt:lpstr>
      <vt:lpstr>Слайд 8</vt:lpstr>
      <vt:lpstr>Конфлікт на Донбасі </vt:lpstr>
      <vt:lpstr>мета</vt:lpstr>
      <vt:lpstr>форма</vt:lpstr>
      <vt:lpstr>Гаряча фазі зіткнення: учасники та  інструменти</vt:lpstr>
      <vt:lpstr>Релігійна складова</vt:lpstr>
      <vt:lpstr>Комеративні практики та  міфологія конфлікту</vt:lpstr>
      <vt:lpstr>Комеративні практики та  міфологія конфлікту</vt:lpstr>
      <vt:lpstr>Комеративні практики та  міфологія конфлікту</vt:lpstr>
      <vt:lpstr>Комеративні практики та  міфологія конфлікту</vt:lpstr>
      <vt:lpstr>Комеративні практики та  міфологія конфлікту</vt:lpstr>
      <vt:lpstr>Зовнішні ознаки квазідержав</vt:lpstr>
      <vt:lpstr>результат</vt:lpstr>
      <vt:lpstr>результат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2019-11-15T20:34:36Z</dcterms:created>
  <dcterms:modified xsi:type="dcterms:W3CDTF">2019-11-15T23:05:54Z</dcterms:modified>
</cp:coreProperties>
</file>