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85" r:id="rId4"/>
    <p:sldId id="282" r:id="rId5"/>
    <p:sldId id="273" r:id="rId6"/>
    <p:sldId id="283" r:id="rId7"/>
    <p:sldId id="280" r:id="rId8"/>
    <p:sldId id="287" r:id="rId9"/>
    <p:sldId id="288" r:id="rId10"/>
    <p:sldId id="289" r:id="rId11"/>
    <p:sldId id="271" r:id="rId12"/>
    <p:sldId id="290" r:id="rId13"/>
    <p:sldId id="292" r:id="rId14"/>
    <p:sldId id="268" r:id="rId15"/>
    <p:sldId id="29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9"/>
    <p:restoredTop sz="94643"/>
  </p:normalViewPr>
  <p:slideViewPr>
    <p:cSldViewPr snapToGrid="0" snapToObjects="1">
      <p:cViewPr varScale="1">
        <p:scale>
          <a:sx n="97" d="100"/>
          <a:sy n="97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A657-B221-6C49-B11D-3668138BE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14074-B3FE-AD4A-B33B-EC290A1D9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D256-6F25-5847-ABFE-0C8467A2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532A5-0B3D-FB4A-93A8-DC0571B1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4717D-2EED-EA4D-84F1-BCDAF40E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3E5E-C0F6-E440-8F1D-3F13C233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056E1-7CA3-0A40-8318-BE61DDD4A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FEECE-BB4C-1B40-9E4D-045EC0D9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D6FA7-B403-C14B-89AE-DFD4616E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C425-D13C-4844-AE42-607F45B6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A7273-0A98-8D4F-B3F7-53CEC6C34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7922B-CDA2-D346-BF94-7A6B87A6C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7F698-E4D3-3E46-9784-01B8A728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9AD79-C948-BD4F-8495-918DA116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6139-FBA6-4B42-8A58-1BD01D6C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9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1801-BE2E-C34F-8EBE-FDD5F9B1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89B88-4518-FD47-A685-312DCED8F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1608C-061B-0A4F-81F5-BEBF17EE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FF34-D474-2241-848F-B891A0CD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88C96-CE1E-6B4D-9454-2E808F53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98F3-12D2-E046-9106-7EC7F893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0C4C-7E5F-7B42-ABB0-B31FDE970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BDD0E-37DC-2543-8984-ED703F23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B219F-B5B3-964F-8862-A144A8FB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6FD46-DD97-BC4D-8C05-DE9CEADA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FF75-BEE6-A348-90B6-75BBF29E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A6F31-70F6-6F4B-B7E2-A04846C80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6ADAD-B4B9-0E4E-8DD7-6185C1D56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41D04-A2E1-3D48-9333-CB419217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E5647-9672-D44B-BEE5-E69AAA56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A5B4A-2F88-D444-868B-C0E253DC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CEE7-8A01-ED43-98E2-C38375EC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8A22E-BB29-ED4D-A126-70F28231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F5BBE-F58A-FD4B-9F00-581DF9541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A6471-9C35-264E-BB96-5AE827C2D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5BD25-C207-DE43-A80E-F190FF8C1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2B825-E05D-FB4D-AC2C-8A4B3851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F4C3E-9641-2B44-9E18-B2EFA486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FCAC6-95E5-B14D-9D09-E2B99FA6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1D33-F702-F349-9AB6-003AB07D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D6BC7-F0E7-6446-AEA7-C13FC9A7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C90B2-EBA0-2D40-B3E0-7F7316F9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E668B-E035-D248-8E6D-650587F0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0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89465-E33D-9C43-9679-E4C3A386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72E23-CC81-0741-96B9-9C863F32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BE373-500D-894C-BFC2-627480F8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4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1F12-B0B1-B846-96BA-59DE2C01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9A16-2D77-7B4A-854F-A110E96D7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815BB-D577-4B42-B6C1-242C709A5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0C214-F2DF-4D47-9A6A-417A076D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32AE3-3FAA-B243-AD3E-8DB9FD17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3B84D-DD05-574A-9364-B46092A4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6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BB88-DFFD-254B-84DF-9DCF01B7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648BA-6C5F-DC45-BA3D-4F22A23BE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B2C11-12E3-D347-85C7-EF9585F15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8B1A1-A2D7-7445-9A74-CF0F5BCB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C330B-EDCC-5240-8105-4B2E111C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5FBD9-92A2-094B-8E10-A38191DA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0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1B3FC-FB8C-504C-A2B6-41912BF4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5683B-7286-2A41-8F4A-163C16E5D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2995E-D378-2B46-81F6-E61B9CBD7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082B3-A92D-9444-8154-A7051851644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FE76-26DC-4548-8F0F-67C2CDFBC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32D66-763F-7D4A-B9FF-E24E282D0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835C-EA47-E248-A919-83F3961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1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E8C0-7FA6-014F-A7C1-6B419546D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>
                <a:latin typeface="+mn-lt"/>
              </a:rPr>
              <a:t>A MAJOR MINORITY LANGUAGE: IRISH AND THE QUESTION OF LINGUISTIC NATIONALISM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6E0EF-0F6F-7C44-B2DA-87867FFD6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Diarmuid </a:t>
            </a:r>
            <a:r>
              <a:rPr lang="en-US" dirty="0" err="1"/>
              <a:t>Ó</a:t>
            </a:r>
            <a:r>
              <a:rPr lang="en-US" dirty="0"/>
              <a:t> </a:t>
            </a:r>
            <a:r>
              <a:rPr lang="en-US" dirty="0" err="1"/>
              <a:t>Giolláin</a:t>
            </a:r>
            <a:endParaRPr lang="en-US" dirty="0"/>
          </a:p>
          <a:p>
            <a:r>
              <a:rPr lang="en-US" dirty="0"/>
              <a:t>University of Notre Dame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4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F849-06A1-424E-9D61-F5D056F1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Print and Scribal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C02AA-90F6-784F-8E53-FF7218981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1700 – 1750</a:t>
            </a:r>
            <a:r>
              <a:rPr lang="en-US" sz="3600" dirty="0"/>
              <a:t>: c. 9,000 printed titles published in Ireland in English, 4 in Irish</a:t>
            </a:r>
          </a:p>
          <a:p>
            <a:r>
              <a:rPr lang="en-US" sz="3600" dirty="0"/>
              <a:t>1751 – 1800: 16,000 titles in English, 19 in Irish</a:t>
            </a:r>
          </a:p>
          <a:p>
            <a:r>
              <a:rPr lang="en-US" sz="3600" dirty="0"/>
              <a:t>1800 – 1900: c. 150 in Irish.</a:t>
            </a:r>
          </a:p>
          <a:p>
            <a:endParaRPr lang="en-US" sz="3600" dirty="0"/>
          </a:p>
          <a:p>
            <a:r>
              <a:rPr lang="en-GB" sz="3600" dirty="0"/>
              <a:t>18</a:t>
            </a:r>
            <a:r>
              <a:rPr lang="en-GB" sz="3600" baseline="30000" dirty="0"/>
              <a:t>th</a:t>
            </a:r>
            <a:r>
              <a:rPr lang="en-GB" sz="3600" dirty="0"/>
              <a:t> and 19</a:t>
            </a:r>
            <a:r>
              <a:rPr lang="en-GB" sz="3600" baseline="30000" dirty="0"/>
              <a:t>th</a:t>
            </a:r>
            <a:r>
              <a:rPr lang="en-GB" sz="3600" dirty="0"/>
              <a:t> centuries: c. 4,000 Irish-language manuscripts have survived.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97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7681-BDAF-5A4F-BE91-FAD4E244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Irish c. 1800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F2457B-A0AA-ED43-867E-D8C6C2574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174" y="1825625"/>
            <a:ext cx="3215651" cy="4351338"/>
          </a:xfrm>
        </p:spPr>
      </p:pic>
    </p:spTree>
    <p:extLst>
      <p:ext uri="{BB962C8B-B14F-4D97-AF65-F5344CB8AC3E}">
        <p14:creationId xmlns:p14="http://schemas.microsoft.com/office/powerpoint/2010/main" val="288943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5D0E-1A35-F742-B826-04E72FF8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Irish Speakers and Total Irish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BA963-A2FD-D848-8358-139E8CDEF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1821: 3.7 out of 6.8 million? </a:t>
            </a:r>
          </a:p>
          <a:p>
            <a:r>
              <a:rPr lang="en-US" dirty="0"/>
              <a:t>1841: 4.1 out of 8.2 million.</a:t>
            </a:r>
          </a:p>
          <a:p>
            <a:r>
              <a:rPr lang="en-US" dirty="0"/>
              <a:t>1851: 1.5 out of 6.55 million</a:t>
            </a:r>
          </a:p>
          <a:p>
            <a:r>
              <a:rPr lang="en-US" dirty="0"/>
              <a:t>1861, 1.1 out of 5.8 million</a:t>
            </a:r>
          </a:p>
          <a:p>
            <a:r>
              <a:rPr lang="en-US" dirty="0"/>
              <a:t>1871, 0.8 of 5.4 million</a:t>
            </a:r>
          </a:p>
        </p:txBody>
      </p:sp>
    </p:spTree>
    <p:extLst>
      <p:ext uri="{BB962C8B-B14F-4D97-AF65-F5344CB8AC3E}">
        <p14:creationId xmlns:p14="http://schemas.microsoft.com/office/powerpoint/2010/main" val="230946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52E3-8E81-B943-A7AC-E170626C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Douglas Hyde, “The Necessity for de-</a:t>
            </a:r>
            <a:r>
              <a:rPr lang="en-US" b="1" dirty="0" err="1"/>
              <a:t>Anglicising</a:t>
            </a:r>
            <a:r>
              <a:rPr lang="en-US" b="1" dirty="0"/>
              <a:t> Ireland” (1892)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8C65E8-7C62-E641-8A1D-71A8AD33C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221" y="1825625"/>
            <a:ext cx="3115558" cy="4351338"/>
          </a:xfrm>
        </p:spPr>
      </p:pic>
    </p:spTree>
    <p:extLst>
      <p:ext uri="{BB962C8B-B14F-4D97-AF65-F5344CB8AC3E}">
        <p14:creationId xmlns:p14="http://schemas.microsoft.com/office/powerpoint/2010/main" val="41552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320A1F8-7DC2-4D4F-BC76-EED6381F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An </a:t>
            </a:r>
            <a:r>
              <a:rPr lang="en-US" altLang="en-US" b="1" dirty="0" err="1"/>
              <a:t>Ghaeltacht</a:t>
            </a:r>
            <a:r>
              <a:rPr lang="en-US" altLang="en-US" b="1" dirty="0"/>
              <a:t> (official Irish-speaking districts) 1926</a:t>
            </a:r>
          </a:p>
        </p:txBody>
      </p:sp>
      <p:pic>
        <p:nvPicPr>
          <p:cNvPr id="15363" name="Content Placeholder 3" descr="Gaeltacht_1926.jpg">
            <a:extLst>
              <a:ext uri="{FF2B5EF4-FFF2-40B4-BE49-F238E27FC236}">
                <a16:creationId xmlns:a16="http://schemas.microsoft.com/office/drawing/2014/main" id="{4BE94BF0-3D3B-FC48-99AE-F34E7042C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51" r="-63551"/>
          <a:stretch>
            <a:fillRect/>
          </a:stretch>
        </p:blipFill>
        <p:spPr>
          <a:xfrm>
            <a:off x="1935804" y="1935804"/>
            <a:ext cx="8533234" cy="4260613"/>
          </a:xfrm>
        </p:spPr>
      </p:pic>
    </p:spTree>
    <p:extLst>
      <p:ext uri="{BB962C8B-B14F-4D97-AF65-F5344CB8AC3E}">
        <p14:creationId xmlns:p14="http://schemas.microsoft.com/office/powerpoint/2010/main" val="2653254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7C46-383B-164F-9373-76B3914E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Irish-Speakers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F246-0F3F-4644-A2F5-0EBA513F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total number of persons (aged 3 and over) who could speak Irish in April 2016 was 1,761,420, representing 39.8 per cent of the population. </a:t>
            </a:r>
          </a:p>
          <a:p>
            <a:r>
              <a:rPr lang="en-US" dirty="0"/>
              <a:t>According to the 2011 UK Census, in Northern Ireland 184,898 (10.65%) claim to have some knowledge of Irish, of whom 104,943 (6.05%) can speak the language to varying degrees.</a:t>
            </a:r>
          </a:p>
        </p:txBody>
      </p:sp>
    </p:spTree>
    <p:extLst>
      <p:ext uri="{BB962C8B-B14F-4D97-AF65-F5344CB8AC3E}">
        <p14:creationId xmlns:p14="http://schemas.microsoft.com/office/powerpoint/2010/main" val="423420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316C9A7E-3DC7-9D4C-A5EC-655E7609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Official Gaeltacht (Irish-speaking districts) today</a:t>
            </a:r>
          </a:p>
        </p:txBody>
      </p:sp>
      <p:pic>
        <p:nvPicPr>
          <p:cNvPr id="17411" name="Picture 6" descr="467px-Gaeltacht_svg">
            <a:extLst>
              <a:ext uri="{FF2B5EF4-FFF2-40B4-BE49-F238E27FC236}">
                <a16:creationId xmlns:a16="http://schemas.microsoft.com/office/drawing/2014/main" id="{5742CEBC-7F00-3A4E-8EA9-A839B4CD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600201"/>
            <a:ext cx="35290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87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CDF7-8C3F-2940-933A-E5C51DE4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Celtic Languages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4B3FBC-094A-104F-8A4B-F5B1B98E4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8382" y="1825625"/>
            <a:ext cx="3615236" cy="4351338"/>
          </a:xfrm>
        </p:spPr>
      </p:pic>
    </p:spTree>
    <p:extLst>
      <p:ext uri="{BB962C8B-B14F-4D97-AF65-F5344CB8AC3E}">
        <p14:creationId xmlns:p14="http://schemas.microsoft.com/office/powerpoint/2010/main" val="179698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2E7-12B7-C240-ADFB-C221A1DC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Phases of the Irish Literary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B75A-92E5-974E-88FD-44C3BC862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Archaic Irish 600 to 700 AD</a:t>
            </a:r>
          </a:p>
          <a:p>
            <a:r>
              <a:rPr lang="en-GB" dirty="0"/>
              <a:t>Classical Old Irish 700 to 900 AD</a:t>
            </a:r>
          </a:p>
          <a:p>
            <a:r>
              <a:rPr lang="en-GB" dirty="0"/>
              <a:t>Middle Irish </a:t>
            </a:r>
            <a:r>
              <a:rPr lang="en-US" dirty="0"/>
              <a:t>900 to 1200 AD </a:t>
            </a:r>
          </a:p>
          <a:p>
            <a:r>
              <a:rPr lang="en-US" dirty="0"/>
              <a:t>Classical Irish</a:t>
            </a:r>
            <a:r>
              <a:rPr lang="en-US" dirty="0">
                <a:effectLst/>
              </a:rPr>
              <a:t> 1200-1650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9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F5A3B-53FA-ED40-A275-A53B5A30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Copy of Priscian’s </a:t>
            </a:r>
            <a:r>
              <a:rPr lang="en-US" sz="2400" i="1" dirty="0" err="1"/>
              <a:t>Institutiones</a:t>
            </a:r>
            <a:r>
              <a:rPr lang="en-US" sz="2400" i="1" dirty="0"/>
              <a:t> </a:t>
            </a:r>
            <a:r>
              <a:rPr lang="en-US" sz="2400" i="1" dirty="0" err="1"/>
              <a:t>Grammaticae</a:t>
            </a:r>
            <a:r>
              <a:rPr lang="en-US" sz="2400" i="1" dirty="0"/>
              <a:t> </a:t>
            </a:r>
            <a:r>
              <a:rPr lang="en-US" sz="2400" dirty="0"/>
              <a:t>with 3478 glosses in Old Irish. </a:t>
            </a:r>
            <a:r>
              <a:rPr lang="en-GB" sz="2400" dirty="0"/>
              <a:t>Probably written in Ireland around 850-851, brought to the continent between 855 and 863, and arrived around 888 in Sankt-Gallen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DD2CD2-AE51-974C-8745-C6BD4B400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2913" y="1825625"/>
            <a:ext cx="4166174" cy="4351338"/>
          </a:xfrm>
        </p:spPr>
      </p:pic>
    </p:spTree>
    <p:extLst>
      <p:ext uri="{BB962C8B-B14F-4D97-AF65-F5344CB8AC3E}">
        <p14:creationId xmlns:p14="http://schemas.microsoft.com/office/powerpoint/2010/main" val="228712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C3C3-5A35-C243-A897-ABA4C1A6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Irish Language c. 1500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17E29B-6E87-074D-800C-CC2745CE2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756" y="1825625"/>
            <a:ext cx="3340488" cy="4351338"/>
          </a:xfrm>
        </p:spPr>
      </p:pic>
    </p:spTree>
    <p:extLst>
      <p:ext uri="{BB962C8B-B14F-4D97-AF65-F5344CB8AC3E}">
        <p14:creationId xmlns:p14="http://schemas.microsoft.com/office/powerpoint/2010/main" val="96846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C9A2-E191-7743-ABA5-5413AA30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Irish Font commissioned by Elizabeth I (1570)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9E82C-C890-044E-8D67-A81286ECD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5072" y="1825625"/>
            <a:ext cx="3921855" cy="4351338"/>
          </a:xfrm>
        </p:spPr>
      </p:pic>
    </p:spTree>
    <p:extLst>
      <p:ext uri="{BB962C8B-B14F-4D97-AF65-F5344CB8AC3E}">
        <p14:creationId xmlns:p14="http://schemas.microsoft.com/office/powerpoint/2010/main" val="69818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9972-28F6-7243-9486-7EC736F8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St. Anthony’s College, Leuven (Louvain)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8CFF0D-0556-DB48-9D6C-6931E7F51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0053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DBC80-3399-7B49-9313-C555160F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St. Patrick &amp; St. Brigid, Saint </a:t>
            </a:r>
            <a:r>
              <a:rPr lang="en-US" b="1" dirty="0" err="1"/>
              <a:t>Isidore’s</a:t>
            </a:r>
            <a:r>
              <a:rPr lang="en-US" b="1" dirty="0"/>
              <a:t>, Rome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026586-BB66-D842-AB72-546BFD710C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AA79B9-6246-754D-B409-48C434152A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00258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B1CC-E7CB-2547-BFBF-89A08054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Geoffrey Keating (</a:t>
            </a:r>
            <a:r>
              <a:rPr lang="en-GB" b="1" dirty="0" err="1"/>
              <a:t>Seathrún</a:t>
            </a:r>
            <a:r>
              <a:rPr lang="en-GB" b="1" dirty="0"/>
              <a:t> </a:t>
            </a:r>
            <a:r>
              <a:rPr lang="en-GB" b="1" dirty="0" err="1"/>
              <a:t>Céitinn</a:t>
            </a:r>
            <a:r>
              <a:rPr lang="en-GB" b="1" dirty="0"/>
              <a:t>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DEAF6-4489-6947-9B97-6CE7B934B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b="1" i="1" dirty="0" err="1"/>
              <a:t>Foras</a:t>
            </a:r>
            <a:r>
              <a:rPr lang="en-GB" sz="4000" b="1" i="1" dirty="0"/>
              <a:t> </a:t>
            </a:r>
            <a:r>
              <a:rPr lang="en-GB" sz="4000" b="1" i="1" dirty="0" err="1"/>
              <a:t>Feasa</a:t>
            </a:r>
            <a:r>
              <a:rPr lang="en-GB" sz="4000" b="1" i="1" dirty="0"/>
              <a:t> </a:t>
            </a:r>
            <a:r>
              <a:rPr lang="en-GB" sz="4000" b="1" i="1" dirty="0" err="1"/>
              <a:t>ar</a:t>
            </a:r>
            <a:r>
              <a:rPr lang="en-GB" sz="4000" b="1" i="1" dirty="0"/>
              <a:t> </a:t>
            </a:r>
            <a:r>
              <a:rPr lang="en-GB" sz="4000" b="1" i="1" dirty="0" err="1"/>
              <a:t>Éirinn</a:t>
            </a:r>
            <a:r>
              <a:rPr lang="en-GB" sz="4000" b="1" i="1" dirty="0"/>
              <a:t> </a:t>
            </a:r>
          </a:p>
          <a:p>
            <a:pPr marL="0" indent="0" algn="ctr">
              <a:buNone/>
            </a:pPr>
            <a:endParaRPr lang="en-GB" sz="4000" b="1" i="1" dirty="0"/>
          </a:p>
          <a:p>
            <a:pPr marL="0" indent="0" algn="ctr">
              <a:buNone/>
            </a:pPr>
            <a:r>
              <a:rPr lang="en-GB" sz="4000" dirty="0"/>
              <a:t>(history of Ireland completed in 1634/35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13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287</Words>
  <Application>Microsoft Macintosh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   A MAJOR MINORITY LANGUAGE: IRISH AND THE QUESTION OF LINGUISTIC NATIONALISM </vt:lpstr>
      <vt:lpstr>Celtic Languages</vt:lpstr>
      <vt:lpstr>Phases of the Irish Literary Language</vt:lpstr>
      <vt:lpstr>Copy of Priscian’s Institutiones Grammaticae with 3478 glosses in Old Irish. Probably written in Ireland around 850-851, brought to the continent between 855 and 863, and arrived around 888 in Sankt-Gallen </vt:lpstr>
      <vt:lpstr>Irish Language c. 1500</vt:lpstr>
      <vt:lpstr>Irish Font commissioned by Elizabeth I (1570)</vt:lpstr>
      <vt:lpstr>St. Anthony’s College, Leuven (Louvain)</vt:lpstr>
      <vt:lpstr>St. Patrick &amp; St. Brigid, Saint Isidore’s, Rome</vt:lpstr>
      <vt:lpstr>Geoffrey Keating (Seathrún Céitinn)</vt:lpstr>
      <vt:lpstr>Print and Scribal Transmission</vt:lpstr>
      <vt:lpstr>Irish c. 1800</vt:lpstr>
      <vt:lpstr>Irish Speakers and Total Irish Population</vt:lpstr>
      <vt:lpstr>Douglas Hyde, “The Necessity for de-Anglicising Ireland” (1892)</vt:lpstr>
      <vt:lpstr>An Ghaeltacht (official Irish-speaking districts) 1926</vt:lpstr>
      <vt:lpstr>Irish-Speakers Today</vt:lpstr>
      <vt:lpstr>Official Gaeltacht (Irish-speaking districts) today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A MAJOR MINORITY LANGUAGE: IRISH AND THE QUESTION OF LINGUISTIC NATIONALISM </dc:title>
  <dc:creator>Microsoft Office User</dc:creator>
  <cp:lastModifiedBy>Microsoft Office User</cp:lastModifiedBy>
  <cp:revision>6</cp:revision>
  <dcterms:created xsi:type="dcterms:W3CDTF">2019-11-13T20:54:17Z</dcterms:created>
  <dcterms:modified xsi:type="dcterms:W3CDTF">2019-11-14T20:16:54Z</dcterms:modified>
</cp:coreProperties>
</file>