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03112854507139E-2"/>
          <c:y val="2.71964380500932E-2"/>
          <c:w val="0.6699846740675538"/>
          <c:h val="0.9114376951943611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Частка бідного населення за національним 
відносним критерієм</c:v>
                </c:pt>
              </c:strCache>
            </c:strRef>
          </c:tx>
          <c:dPt>
            <c:idx val="14"/>
            <c:bubble3D val="0"/>
            <c:spPr>
              <a:ln>
                <a:prstDash val="sysDot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4"/>
              <c:layout>
                <c:manualLayout>
                  <c:x val="-1.7225156324349705E-2"/>
                  <c:y val="-2.4746864545914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Лист1!$C$6:$Q$6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2015</c:v>
                </c:pt>
              </c:numCache>
            </c:numRef>
          </c:cat>
          <c:val>
            <c:numRef>
              <c:f>Лист1!$C$7:$Q$7</c:f>
              <c:numCache>
                <c:formatCode>0.0</c:formatCode>
                <c:ptCount val="15"/>
                <c:pt idx="0">
                  <c:v>26.4</c:v>
                </c:pt>
                <c:pt idx="1">
                  <c:v>27.2</c:v>
                </c:pt>
                <c:pt idx="2">
                  <c:v>27.2</c:v>
                </c:pt>
                <c:pt idx="3">
                  <c:v>26.6</c:v>
                </c:pt>
                <c:pt idx="4">
                  <c:v>27.3</c:v>
                </c:pt>
                <c:pt idx="5">
                  <c:v>27.1</c:v>
                </c:pt>
                <c:pt idx="6">
                  <c:v>28.1</c:v>
                </c:pt>
                <c:pt idx="7">
                  <c:v>27.3</c:v>
                </c:pt>
                <c:pt idx="8">
                  <c:v>27</c:v>
                </c:pt>
                <c:pt idx="9">
                  <c:v>26.4</c:v>
                </c:pt>
                <c:pt idx="10">
                  <c:v>24.1</c:v>
                </c:pt>
                <c:pt idx="11">
                  <c:v>24.3</c:v>
                </c:pt>
                <c:pt idx="12">
                  <c:v>25.5</c:v>
                </c:pt>
                <c:pt idx="13">
                  <c:v>24.5</c:v>
                </c:pt>
                <c:pt idx="14">
                  <c:v>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Частка бідних серед дітей</c:v>
                </c:pt>
              </c:strCache>
            </c:strRef>
          </c:tx>
          <c:marker>
            <c:symbol val="square"/>
            <c:size val="4"/>
          </c:marker>
          <c:dPt>
            <c:idx val="14"/>
            <c:bubble3D val="0"/>
            <c:spPr>
              <a:ln>
                <a:prstDash val="sysDot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2.970411568525929E-2"/>
                  <c:y val="-4.8017812835610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729364452167789E-2"/>
                  <c:y val="-3.3320371810539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Лист1!$C$6:$Q$6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2015</c:v>
                </c:pt>
              </c:numCache>
            </c:numRef>
          </c:cat>
          <c:val>
            <c:numRef>
              <c:f>Лист1!$C$8:$Q$8</c:f>
              <c:numCache>
                <c:formatCode>0.0</c:formatCode>
                <c:ptCount val="15"/>
                <c:pt idx="0">
                  <c:v>33.4</c:v>
                </c:pt>
                <c:pt idx="1">
                  <c:v>34.9</c:v>
                </c:pt>
                <c:pt idx="2">
                  <c:v>34</c:v>
                </c:pt>
                <c:pt idx="3">
                  <c:v>34.9</c:v>
                </c:pt>
                <c:pt idx="4">
                  <c:v>35</c:v>
                </c:pt>
                <c:pt idx="5">
                  <c:v>36.700000000000003</c:v>
                </c:pt>
                <c:pt idx="6">
                  <c:v>36.6</c:v>
                </c:pt>
                <c:pt idx="7">
                  <c:v>36.299999999999997</c:v>
                </c:pt>
                <c:pt idx="8">
                  <c:v>35.1</c:v>
                </c:pt>
                <c:pt idx="9">
                  <c:v>33.200000000000003</c:v>
                </c:pt>
                <c:pt idx="10">
                  <c:v>32.700000000000003</c:v>
                </c:pt>
                <c:pt idx="11">
                  <c:v>32</c:v>
                </c:pt>
                <c:pt idx="12">
                  <c:v>33.1</c:v>
                </c:pt>
                <c:pt idx="13">
                  <c:v>32.6</c:v>
                </c:pt>
                <c:pt idx="14">
                  <c:v>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Лист1!$B$9</c:f>
              <c:strCache>
                <c:ptCount val="1"/>
                <c:pt idx="0">
                  <c:v>Частка бідних серед працюючих осіб</c:v>
                </c:pt>
              </c:strCache>
            </c:strRef>
          </c:tx>
          <c:dPt>
            <c:idx val="14"/>
            <c:bubble3D val="0"/>
            <c:spPr>
              <a:ln>
                <a:prstDash val="sysDot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4.2183075046168875E-2"/>
                  <c:y val="2.9143752546013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0773174049843518E-3"/>
                  <c:y val="-2.51129504129170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Лист1!$C$6:$Q$6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2015</c:v>
                </c:pt>
              </c:numCache>
            </c:numRef>
          </c:cat>
          <c:val>
            <c:numRef>
              <c:f>Лист1!$C$9:$Q$9</c:f>
              <c:numCache>
                <c:formatCode>0.0</c:formatCode>
                <c:ptCount val="15"/>
                <c:pt idx="0">
                  <c:v>21.6</c:v>
                </c:pt>
                <c:pt idx="1">
                  <c:v>22.6</c:v>
                </c:pt>
                <c:pt idx="2">
                  <c:v>22</c:v>
                </c:pt>
                <c:pt idx="3">
                  <c:v>21.1</c:v>
                </c:pt>
                <c:pt idx="4">
                  <c:v>21.6</c:v>
                </c:pt>
                <c:pt idx="5">
                  <c:v>22.3</c:v>
                </c:pt>
                <c:pt idx="6">
                  <c:v>27.2</c:v>
                </c:pt>
                <c:pt idx="7">
                  <c:v>21.7</c:v>
                </c:pt>
                <c:pt idx="8">
                  <c:v>21.1</c:v>
                </c:pt>
                <c:pt idx="9">
                  <c:v>20.6</c:v>
                </c:pt>
                <c:pt idx="10">
                  <c:v>19.7</c:v>
                </c:pt>
                <c:pt idx="11">
                  <c:v>19.600000000000001</c:v>
                </c:pt>
                <c:pt idx="12">
                  <c:v>20.7</c:v>
                </c:pt>
                <c:pt idx="13">
                  <c:v>20</c:v>
                </c:pt>
                <c:pt idx="14">
                  <c:v>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Лист1!$B$10</c:f>
              <c:strCache>
                <c:ptCount val="1"/>
                <c:pt idx="0">
                  <c:v>Частка населення, чиє споживання є нижчим 
за рівень фактичного прожиткового мінімуму</c:v>
                </c:pt>
              </c:strCache>
            </c:strRef>
          </c:tx>
          <c:marker>
            <c:symbol val="circle"/>
            <c:size val="5"/>
          </c:marker>
          <c:dPt>
            <c:idx val="14"/>
            <c:bubble3D val="0"/>
            <c:spPr>
              <a:ln>
                <a:prstDash val="sysDot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5.5781275875007603E-3"/>
                  <c:y val="-2.700703008307808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3.6312789145021623E-3"/>
                  <c:y val="4.6480175042279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Лист1!$C$6:$Q$6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2015</c:v>
                </c:pt>
              </c:numCache>
            </c:numRef>
          </c:cat>
          <c:val>
            <c:numRef>
              <c:f>Лист1!$C$10:$Q$10</c:f>
              <c:numCache>
                <c:formatCode>0.0</c:formatCode>
                <c:ptCount val="15"/>
                <c:pt idx="0">
                  <c:v>71.2</c:v>
                </c:pt>
                <c:pt idx="1">
                  <c:v>69.2</c:v>
                </c:pt>
                <c:pt idx="2">
                  <c:v>65</c:v>
                </c:pt>
                <c:pt idx="3">
                  <c:v>59.9</c:v>
                </c:pt>
                <c:pt idx="4">
                  <c:v>51</c:v>
                </c:pt>
                <c:pt idx="5">
                  <c:v>38.700000000000003</c:v>
                </c:pt>
                <c:pt idx="6">
                  <c:v>31</c:v>
                </c:pt>
                <c:pt idx="7">
                  <c:v>30.5</c:v>
                </c:pt>
                <c:pt idx="8">
                  <c:v>19.899999999999999</c:v>
                </c:pt>
                <c:pt idx="9">
                  <c:v>24.8</c:v>
                </c:pt>
                <c:pt idx="10">
                  <c:v>23.5</c:v>
                </c:pt>
                <c:pt idx="11">
                  <c:v>25.8</c:v>
                </c:pt>
                <c:pt idx="12">
                  <c:v>24</c:v>
                </c:pt>
                <c:pt idx="13">
                  <c:v>22.1</c:v>
                </c:pt>
                <c:pt idx="14">
                  <c:v>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970176"/>
        <c:axId val="138264960"/>
      </c:lineChart>
      <c:catAx>
        <c:axId val="15597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8264960"/>
        <c:crosses val="autoZero"/>
        <c:auto val="1"/>
        <c:lblAlgn val="ctr"/>
        <c:lblOffset val="100"/>
        <c:noMultiLvlLbl val="0"/>
      </c:catAx>
      <c:valAx>
        <c:axId val="138264960"/>
        <c:scaling>
          <c:orientation val="minMax"/>
          <c:max val="75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5970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33045521057962"/>
          <c:y val="1.1117591872507951E-3"/>
          <c:w val="0.23868644224715771"/>
          <c:h val="0.9977764816254983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745704583548688E-2"/>
          <c:y val="2.5765046573772505E-2"/>
          <c:w val="0.72480895842490933"/>
          <c:h val="0.9074773855536519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Лист1!$B$33</c:f>
              <c:strCache>
                <c:ptCount val="1"/>
                <c:pt idx="0">
                  <c:v>з 1 дитиною</c:v>
                </c:pt>
              </c:strCache>
            </c:strRef>
          </c:tx>
          <c:cat>
            <c:numRef>
              <c:f>Лист1!$C$32:$P$32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Лист1!$C$33:$P$33</c:f>
              <c:numCache>
                <c:formatCode>General</c:formatCode>
                <c:ptCount val="14"/>
                <c:pt idx="0">
                  <c:v>22.6</c:v>
                </c:pt>
                <c:pt idx="1">
                  <c:v>24</c:v>
                </c:pt>
                <c:pt idx="2">
                  <c:v>22.8</c:v>
                </c:pt>
                <c:pt idx="3">
                  <c:v>21.8</c:v>
                </c:pt>
                <c:pt idx="4">
                  <c:v>23.3</c:v>
                </c:pt>
                <c:pt idx="5">
                  <c:v>22.8</c:v>
                </c:pt>
                <c:pt idx="6">
                  <c:v>22.9</c:v>
                </c:pt>
                <c:pt idx="7">
                  <c:v>22.1</c:v>
                </c:pt>
                <c:pt idx="8">
                  <c:v>22.9</c:v>
                </c:pt>
                <c:pt idx="9">
                  <c:v>21.8</c:v>
                </c:pt>
                <c:pt idx="10">
                  <c:v>21</c:v>
                </c:pt>
                <c:pt idx="11">
                  <c:v>19.3</c:v>
                </c:pt>
                <c:pt idx="12">
                  <c:v>19.5</c:v>
                </c:pt>
                <c:pt idx="13">
                  <c:v>20.100000000000001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Лист1!$B$34</c:f>
              <c:strCache>
                <c:ptCount val="1"/>
                <c:pt idx="0">
                  <c:v>з 2 дітьми</c:v>
                </c:pt>
              </c:strCache>
            </c:strRef>
          </c:tx>
          <c:cat>
            <c:numRef>
              <c:f>Лист1!$C$32:$P$32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Лист1!$C$34:$P$34</c:f>
              <c:numCache>
                <c:formatCode>General</c:formatCode>
                <c:ptCount val="14"/>
                <c:pt idx="0">
                  <c:v>23.9</c:v>
                </c:pt>
                <c:pt idx="1">
                  <c:v>26.4</c:v>
                </c:pt>
                <c:pt idx="2">
                  <c:v>25.1</c:v>
                </c:pt>
                <c:pt idx="3">
                  <c:v>24.2</c:v>
                </c:pt>
                <c:pt idx="4">
                  <c:v>26.3</c:v>
                </c:pt>
                <c:pt idx="5">
                  <c:v>26.3</c:v>
                </c:pt>
                <c:pt idx="6">
                  <c:v>25.9</c:v>
                </c:pt>
                <c:pt idx="7">
                  <c:v>24.3</c:v>
                </c:pt>
                <c:pt idx="8">
                  <c:v>26.6</c:v>
                </c:pt>
                <c:pt idx="9">
                  <c:v>25.1</c:v>
                </c:pt>
                <c:pt idx="10">
                  <c:v>22.6</c:v>
                </c:pt>
                <c:pt idx="11">
                  <c:v>23.7</c:v>
                </c:pt>
                <c:pt idx="12">
                  <c:v>23.6</c:v>
                </c:pt>
                <c:pt idx="13">
                  <c:v>21.5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Лист1!$B$35</c:f>
              <c:strCache>
                <c:ptCount val="1"/>
                <c:pt idx="0">
                  <c:v>з 3 та більше</c:v>
                </c:pt>
              </c:strCache>
            </c:strRef>
          </c:tx>
          <c:cat>
            <c:numRef>
              <c:f>Лист1!$C$32:$P$32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Лист1!$C$35:$P$35</c:f>
              <c:numCache>
                <c:formatCode>General</c:formatCode>
                <c:ptCount val="14"/>
                <c:pt idx="0">
                  <c:v>32.9</c:v>
                </c:pt>
                <c:pt idx="1">
                  <c:v>33.200000000000003</c:v>
                </c:pt>
                <c:pt idx="2">
                  <c:v>33.6</c:v>
                </c:pt>
                <c:pt idx="3">
                  <c:v>29.8</c:v>
                </c:pt>
                <c:pt idx="4">
                  <c:v>32.4</c:v>
                </c:pt>
                <c:pt idx="5">
                  <c:v>31</c:v>
                </c:pt>
                <c:pt idx="6">
                  <c:v>30</c:v>
                </c:pt>
                <c:pt idx="7">
                  <c:v>28.1</c:v>
                </c:pt>
                <c:pt idx="8">
                  <c:v>30.8</c:v>
                </c:pt>
                <c:pt idx="9">
                  <c:v>28.9</c:v>
                </c:pt>
                <c:pt idx="10">
                  <c:v>22.6</c:v>
                </c:pt>
                <c:pt idx="11">
                  <c:v>28</c:v>
                </c:pt>
                <c:pt idx="12">
                  <c:v>27.4</c:v>
                </c:pt>
                <c:pt idx="13">
                  <c:v>30.2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Лист1!$B$36</c:f>
              <c:strCache>
                <c:ptCount val="1"/>
                <c:pt idx="0">
                  <c:v>з дітьми до 3 років</c:v>
                </c:pt>
              </c:strCache>
            </c:strRef>
          </c:tx>
          <c:cat>
            <c:numRef>
              <c:f>Лист1!$C$32:$P$32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Лист1!$C$36:$P$36</c:f>
              <c:numCache>
                <c:formatCode>General</c:formatCode>
                <c:ptCount val="14"/>
                <c:pt idx="0">
                  <c:v>25.3</c:v>
                </c:pt>
                <c:pt idx="1">
                  <c:v>29.3</c:v>
                </c:pt>
                <c:pt idx="2">
                  <c:v>27.5</c:v>
                </c:pt>
                <c:pt idx="3">
                  <c:v>26.3</c:v>
                </c:pt>
                <c:pt idx="4">
                  <c:v>30.1</c:v>
                </c:pt>
                <c:pt idx="5">
                  <c:v>26.3</c:v>
                </c:pt>
                <c:pt idx="6">
                  <c:v>25.7</c:v>
                </c:pt>
                <c:pt idx="7">
                  <c:v>21.8</c:v>
                </c:pt>
                <c:pt idx="8">
                  <c:v>26</c:v>
                </c:pt>
                <c:pt idx="9">
                  <c:v>23.2</c:v>
                </c:pt>
                <c:pt idx="10">
                  <c:v>21.6</c:v>
                </c:pt>
                <c:pt idx="11">
                  <c:v>23.1</c:v>
                </c:pt>
                <c:pt idx="12">
                  <c:v>22.6</c:v>
                </c:pt>
                <c:pt idx="13">
                  <c:v>20.2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Лист1!$B$37</c:f>
              <c:strCache>
                <c:ptCount val="1"/>
                <c:pt idx="0">
                  <c:v>де всі дорослі працюють</c:v>
                </c:pt>
              </c:strCache>
            </c:strRef>
          </c:tx>
          <c:cat>
            <c:numRef>
              <c:f>Лист1!$C$32:$P$32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Лист1!$C$37:$P$37</c:f>
              <c:numCache>
                <c:formatCode>General</c:formatCode>
                <c:ptCount val="14"/>
                <c:pt idx="0">
                  <c:v>23.6</c:v>
                </c:pt>
                <c:pt idx="1">
                  <c:v>24.1</c:v>
                </c:pt>
                <c:pt idx="2">
                  <c:v>24.8</c:v>
                </c:pt>
                <c:pt idx="3">
                  <c:v>20.9</c:v>
                </c:pt>
                <c:pt idx="4">
                  <c:v>23.7</c:v>
                </c:pt>
                <c:pt idx="5">
                  <c:v>22.7</c:v>
                </c:pt>
                <c:pt idx="6">
                  <c:v>22.7</c:v>
                </c:pt>
                <c:pt idx="7">
                  <c:v>22.3</c:v>
                </c:pt>
                <c:pt idx="8">
                  <c:v>22.9</c:v>
                </c:pt>
                <c:pt idx="9">
                  <c:v>22.2</c:v>
                </c:pt>
                <c:pt idx="10">
                  <c:v>20.7</c:v>
                </c:pt>
                <c:pt idx="11">
                  <c:v>18.3</c:v>
                </c:pt>
                <c:pt idx="12">
                  <c:v>19</c:v>
                </c:pt>
                <c:pt idx="13">
                  <c:v>18.399999999999999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Лист1!$B$38</c:f>
              <c:strCache>
                <c:ptCount val="1"/>
                <c:pt idx="0">
                  <c:v>де є працюючі та непрацюючі дорослі</c:v>
                </c:pt>
              </c:strCache>
            </c:strRef>
          </c:tx>
          <c:cat>
            <c:numRef>
              <c:f>Лист1!$C$32:$P$32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Лист1!$C$38:$P$38</c:f>
              <c:numCache>
                <c:formatCode>General</c:formatCode>
                <c:ptCount val="14"/>
                <c:pt idx="0">
                  <c:v>25.5</c:v>
                </c:pt>
                <c:pt idx="1">
                  <c:v>27.7</c:v>
                </c:pt>
                <c:pt idx="2">
                  <c:v>25.9</c:v>
                </c:pt>
                <c:pt idx="3">
                  <c:v>25.7</c:v>
                </c:pt>
                <c:pt idx="4">
                  <c:v>26.6</c:v>
                </c:pt>
                <c:pt idx="5">
                  <c:v>26</c:v>
                </c:pt>
                <c:pt idx="6">
                  <c:v>26.1</c:v>
                </c:pt>
                <c:pt idx="7">
                  <c:v>23.7</c:v>
                </c:pt>
                <c:pt idx="8">
                  <c:v>26.1</c:v>
                </c:pt>
                <c:pt idx="9">
                  <c:v>23.8</c:v>
                </c:pt>
                <c:pt idx="10">
                  <c:v>21.7</c:v>
                </c:pt>
                <c:pt idx="11">
                  <c:v>22.8</c:v>
                </c:pt>
                <c:pt idx="12">
                  <c:v>21.6</c:v>
                </c:pt>
                <c:pt idx="13">
                  <c:v>22.1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920576"/>
        <c:axId val="60922112"/>
      </c:lineChart>
      <c:catAx>
        <c:axId val="6092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0922112"/>
        <c:crosses val="autoZero"/>
        <c:auto val="1"/>
        <c:lblAlgn val="ctr"/>
        <c:lblOffset val="100"/>
        <c:noMultiLvlLbl val="0"/>
      </c:catAx>
      <c:valAx>
        <c:axId val="6092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092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8638943499031"/>
          <c:y val="0.13043963682397863"/>
          <c:w val="0.21693422953005218"/>
          <c:h val="0.7251968348546068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735220568712703E-2"/>
          <c:y val="2.6823884104201511E-2"/>
          <c:w val="0.81688110454770568"/>
          <c:h val="0.91265087745197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Велике місто</c:v>
                </c:pt>
              </c:strCache>
            </c:strRef>
          </c:tx>
          <c:cat>
            <c:numRef>
              <c:f>Лист1!$C$4:$P$4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Лист1!$C$5:$P$5</c:f>
              <c:numCache>
                <c:formatCode>General</c:formatCode>
                <c:ptCount val="14"/>
                <c:pt idx="0">
                  <c:v>25.1</c:v>
                </c:pt>
                <c:pt idx="1">
                  <c:v>22</c:v>
                </c:pt>
                <c:pt idx="2">
                  <c:v>19.899999999999999</c:v>
                </c:pt>
                <c:pt idx="3">
                  <c:v>17</c:v>
                </c:pt>
                <c:pt idx="4">
                  <c:v>18.100000000000001</c:v>
                </c:pt>
                <c:pt idx="5">
                  <c:v>18.7</c:v>
                </c:pt>
                <c:pt idx="6">
                  <c:v>18</c:v>
                </c:pt>
                <c:pt idx="7">
                  <c:v>16.399999999999999</c:v>
                </c:pt>
                <c:pt idx="8">
                  <c:v>17.5</c:v>
                </c:pt>
                <c:pt idx="9">
                  <c:v>15</c:v>
                </c:pt>
                <c:pt idx="10">
                  <c:v>15.7</c:v>
                </c:pt>
                <c:pt idx="11">
                  <c:v>15.7</c:v>
                </c:pt>
                <c:pt idx="12">
                  <c:v>15.4</c:v>
                </c:pt>
                <c:pt idx="13">
                  <c:v>15.9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Мале місто</c:v>
                </c:pt>
              </c:strCache>
            </c:strRef>
          </c:tx>
          <c:cat>
            <c:numRef>
              <c:f>Лист1!$C$4:$P$4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Лист1!$C$6:$P$6</c:f>
              <c:numCache>
                <c:formatCode>General</c:formatCode>
                <c:ptCount val="14"/>
                <c:pt idx="0">
                  <c:v>25.6</c:v>
                </c:pt>
                <c:pt idx="1">
                  <c:v>27.9</c:v>
                </c:pt>
                <c:pt idx="2">
                  <c:v>28.6</c:v>
                </c:pt>
                <c:pt idx="3">
                  <c:v>28.1</c:v>
                </c:pt>
                <c:pt idx="4">
                  <c:v>32.200000000000003</c:v>
                </c:pt>
                <c:pt idx="5">
                  <c:v>30.7</c:v>
                </c:pt>
                <c:pt idx="6">
                  <c:v>31.4</c:v>
                </c:pt>
                <c:pt idx="7">
                  <c:v>31.6</c:v>
                </c:pt>
                <c:pt idx="8">
                  <c:v>28.3</c:v>
                </c:pt>
                <c:pt idx="9">
                  <c:v>32</c:v>
                </c:pt>
                <c:pt idx="10">
                  <c:v>27.8</c:v>
                </c:pt>
                <c:pt idx="11">
                  <c:v>28.9</c:v>
                </c:pt>
                <c:pt idx="12">
                  <c:v>29.6</c:v>
                </c:pt>
                <c:pt idx="13">
                  <c:v>26.9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Сільська місцевість</c:v>
                </c:pt>
              </c:strCache>
            </c:strRef>
          </c:tx>
          <c:cat>
            <c:numRef>
              <c:f>Лист1!$C$4:$P$4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Лист1!$C$7:$P$7</c:f>
              <c:numCache>
                <c:formatCode>General</c:formatCode>
                <c:ptCount val="14"/>
                <c:pt idx="0">
                  <c:v>28.7</c:v>
                </c:pt>
                <c:pt idx="1">
                  <c:v>32.299999999999997</c:v>
                </c:pt>
                <c:pt idx="2">
                  <c:v>34.299999999999997</c:v>
                </c:pt>
                <c:pt idx="3">
                  <c:v>36.700000000000003</c:v>
                </c:pt>
                <c:pt idx="4">
                  <c:v>35</c:v>
                </c:pt>
                <c:pt idx="5">
                  <c:v>35.200000000000003</c:v>
                </c:pt>
                <c:pt idx="6">
                  <c:v>38.4</c:v>
                </c:pt>
                <c:pt idx="7">
                  <c:v>37.9</c:v>
                </c:pt>
                <c:pt idx="8">
                  <c:v>38.200000000000003</c:v>
                </c:pt>
                <c:pt idx="9">
                  <c:v>36.799999999999997</c:v>
                </c:pt>
                <c:pt idx="10">
                  <c:v>32.299999999999997</c:v>
                </c:pt>
                <c:pt idx="11">
                  <c:v>32.1</c:v>
                </c:pt>
                <c:pt idx="12">
                  <c:v>35.5</c:v>
                </c:pt>
                <c:pt idx="13">
                  <c:v>34.1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89280"/>
        <c:axId val="68916736"/>
      </c:lineChart>
      <c:catAx>
        <c:axId val="6108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8916736"/>
        <c:crosses val="autoZero"/>
        <c:auto val="1"/>
        <c:lblAlgn val="ctr"/>
        <c:lblOffset val="100"/>
        <c:noMultiLvlLbl val="0"/>
      </c:catAx>
      <c:valAx>
        <c:axId val="6891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108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61632511641839"/>
          <c:y val="0.26051367199687098"/>
          <c:w val="0.13541574476658902"/>
          <c:h val="0.5200447667154182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39228-DC72-433D-9B23-CA4AC41B5069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32F71-DC63-4B8B-B505-75C423074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8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2F71-DC63-4B8B-B505-75C423074D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2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26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3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3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3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6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8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9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5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35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1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4E5C-C6BE-4BE4-8562-5B0C18320B55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9C47-65FD-45AC-801B-ABBF622F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8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Ціль 1. Подолання бідності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1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Реалізація Цілі 1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139241"/>
              </p:ext>
            </p:extLst>
          </p:nvPr>
        </p:nvGraphicFramePr>
        <p:xfrm>
          <a:off x="467544" y="980731"/>
          <a:ext cx="8208910" cy="4860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748"/>
                <a:gridCol w="551046"/>
                <a:gridCol w="551895"/>
                <a:gridCol w="551895"/>
                <a:gridCol w="551895"/>
                <a:gridCol w="551046"/>
                <a:gridCol w="551895"/>
                <a:gridCol w="551895"/>
                <a:gridCol w="551895"/>
                <a:gridCol w="551046"/>
                <a:gridCol w="562917"/>
                <a:gridCol w="483228"/>
                <a:gridCol w="483228"/>
                <a:gridCol w="553211"/>
                <a:gridCol w="77525"/>
                <a:gridCol w="570545"/>
              </a:tblGrid>
              <a:tr h="43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2004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2005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2007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2010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2011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2012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accent1"/>
                          </a:solidFill>
                          <a:effectLst/>
                        </a:rPr>
                        <a:t>2013</a:t>
                      </a:r>
                      <a:endParaRPr lang="ru-RU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5155">
                <a:tc grid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Індикатор 1.1. Частка населення, чиє добове споживання є нижчим за 5,05 (4,3) дол. США за ПКС,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11,0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7.4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4,0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3.2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1.3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5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9,0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9,3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6,6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3,8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3,5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2,5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>
                          <a:effectLst/>
                        </a:rPr>
                        <a:t>1,9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 dirty="0">
                          <a:effectLst/>
                        </a:rPr>
                        <a:t>2,3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 b="1" dirty="0">
                          <a:solidFill>
                            <a:schemeClr val="accent1"/>
                          </a:solidFill>
                          <a:effectLst/>
                        </a:rPr>
                        <a:t>1.9</a:t>
                      </a:r>
                      <a:endParaRPr lang="ru-RU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14605" algn="l"/>
                        </a:tabLs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&lt;0,5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5155">
                <a:tc grid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Індикатор 1.2. Частка бідного населення за національним критерієм,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26,4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27,2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27,2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26,6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27,3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27,1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28,1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27,3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27,0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26,4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24,1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24,3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effectLst/>
                        </a:rPr>
                        <a:t>25,5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b="1" dirty="0">
                          <a:solidFill>
                            <a:schemeClr val="accent1"/>
                          </a:solidFill>
                          <a:effectLst/>
                        </a:rPr>
                        <a:t>24.5</a:t>
                      </a:r>
                      <a:endParaRPr lang="ru-RU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25,0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5155">
                <a:tc grid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Індикатор 1.3. Частка бідних серед дітей, %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33,4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34,9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34,0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34,9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35,0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36,7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36,6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36,3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35,1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33,2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32,7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32,0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33,1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accent1"/>
                          </a:solidFill>
                          <a:effectLst/>
                        </a:rPr>
                        <a:t>32.6</a:t>
                      </a:r>
                      <a:endParaRPr lang="ru-RU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29,0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5155">
                <a:tc grid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Індикатор 1.4. Частка бідних серед працюючих осіб,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21,6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22,6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22,0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21,1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21,6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22,3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27,2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21,7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21,1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20,6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19,7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19,6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20,7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accent1"/>
                          </a:solidFill>
                          <a:effectLst/>
                        </a:rPr>
                        <a:t>20.0</a:t>
                      </a:r>
                      <a:endParaRPr lang="ru-RU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15,0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5155">
                <a:tc grid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Індикатор 1.5. Частка населення, чиє споживання є нижчим за рівень фактичного прожиткового мінімуму,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71,2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69,2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65,0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59,9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51,0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38,7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31,0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30,5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19,9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24,8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23,5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25,8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24,0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chemeClr val="accent1"/>
                          </a:solidFill>
                          <a:effectLst/>
                        </a:rPr>
                        <a:t>22,1</a:t>
                      </a:r>
                      <a:endParaRPr lang="ru-RU" sz="14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</a:rPr>
                        <a:t>7,0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9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Реалізація Цілі 1</a:t>
            </a:r>
            <a:endParaRPr lang="uk-UA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940614"/>
              </p:ext>
            </p:extLst>
          </p:nvPr>
        </p:nvGraphicFramePr>
        <p:xfrm>
          <a:off x="395536" y="764704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uk-UA" sz="3200" dirty="0" smtClean="0"/>
              <a:t>Бідність сімей з дітьми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264553"/>
              </p:ext>
            </p:extLst>
          </p:nvPr>
        </p:nvGraphicFramePr>
        <p:xfrm>
          <a:off x="467544" y="83671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7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Поселенські аспекти бідності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587716"/>
              </p:ext>
            </p:extLst>
          </p:nvPr>
        </p:nvGraphicFramePr>
        <p:xfrm>
          <a:off x="467544" y="980728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Бідність в регіонах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464496" cy="3528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4663580" y="1556793"/>
            <a:ext cx="4372916" cy="33843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5229200"/>
            <a:ext cx="2942590" cy="405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00" b="1">
                <a:effectLst/>
                <a:latin typeface="Times New Roman"/>
                <a:ea typeface="Calibri"/>
                <a:cs typeface="Times New Roman"/>
              </a:rPr>
              <a:t>Рівень відносної бідності в регіонах України, 2012 р.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5085183"/>
            <a:ext cx="2858135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000" b="1" dirty="0">
                <a:effectLst/>
                <a:latin typeface="Times New Roman"/>
                <a:ea typeface="Calibri"/>
                <a:cs typeface="Times New Roman"/>
              </a:rPr>
              <a:t>Рівень відносної бідності в регіонах України, 2013 р</a:t>
            </a:r>
            <a:r>
              <a:rPr lang="uk-UA" sz="1000" b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18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Очікування 2014-2015 років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У 2014 році масштаби абсолютної бідності (за критерієм ПМ) можуть зрости до 30%, проте повернення до попередніх значень можливе вже у 2015-2016 рр.</a:t>
            </a:r>
          </a:p>
          <a:p>
            <a:r>
              <a:rPr lang="uk-UA" dirty="0" smtClean="0"/>
              <a:t>Тенденції відносної бідності (включаючи структурні складові) навряд чи зміняться, доки діятимуть старі принципи у системі розподілу доходів</a:t>
            </a:r>
          </a:p>
          <a:p>
            <a:r>
              <a:rPr lang="uk-UA" dirty="0" smtClean="0"/>
              <a:t>Події 2014 року викличуть зростання крайніх проявів бідності, особливо серед контингентів, постраждалих внаслідок бойових дій. Проте зростання масштабів крайньої бідності не стане визначальним фактором у формуванні бідності по країні в цілому 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295</Words>
  <Application>Microsoft Office PowerPoint</Application>
  <PresentationFormat>Экран (4:3)</PresentationFormat>
  <Paragraphs>132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Ціль 1. Подолання бідності</vt:lpstr>
      <vt:lpstr>Реалізація Цілі 1</vt:lpstr>
      <vt:lpstr>Реалізація Цілі 1</vt:lpstr>
      <vt:lpstr>Бідність сімей з дітьми</vt:lpstr>
      <vt:lpstr>Поселенські аспекти бідності</vt:lpstr>
      <vt:lpstr>Бідність в регіонах</vt:lpstr>
      <vt:lpstr>Очікування 2014-2015 років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LCcerenko</dc:creator>
  <cp:lastModifiedBy>LCcerenko</cp:lastModifiedBy>
  <cp:revision>9</cp:revision>
  <dcterms:created xsi:type="dcterms:W3CDTF">2014-10-20T14:11:55Z</dcterms:created>
  <dcterms:modified xsi:type="dcterms:W3CDTF">2014-10-21T08:04:04Z</dcterms:modified>
</cp:coreProperties>
</file>