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6" r:id="rId5"/>
    <p:sldId id="281" r:id="rId6"/>
    <p:sldId id="282" r:id="rId7"/>
    <p:sldId id="284" r:id="rId8"/>
    <p:sldId id="283" r:id="rId9"/>
    <p:sldId id="287" r:id="rId10"/>
    <p:sldId id="288" r:id="rId11"/>
    <p:sldId id="290" r:id="rId12"/>
    <p:sldId id="289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E3E2-8993-4D4D-A276-FEF9CF543BB1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A5C2-0D83-4977-9D44-593FF6D14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3B0D-8CD2-4A9F-859A-E096D24E9A68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0E4E-736F-4A37-87EF-9910D0469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E902F-EA88-4447-962D-77465805837D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5DAC9-DCE8-4A0F-9279-E2EF398C8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64CB4-5864-4C54-B1BB-5ED7087ECF2B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6F5D-9DD3-472F-929C-923DF12B6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8AD4-54B4-4AE4-AE97-65AF599279C5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6A18-B3FC-42DD-A6D9-09512A23A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D825-9122-4699-847A-F2719C05F7D5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0AE7-5934-4F45-9935-7DE43DEC7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43BF-C2AC-47A5-A5C9-8947BF9DE6E8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7234-4A9F-4ED8-B013-F6502C8AD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2E887-DEEB-43E8-80D4-6F1FEE862D75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0A3AA-1F17-4ED5-ACBD-AEDDA712A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A249-B50B-4BF6-B450-D374F045C0F0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7DAC-F8C4-4DAB-A42A-ABFB64D42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D0D9-D847-48A3-8E82-259414680BDF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41F43-7E6A-4AE5-869B-BED1C790C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A31AF-CDED-4E5C-B8BB-485EAB96008E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D940-7992-4713-B9E7-E8CEAEF90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8135D8-318C-46A8-A0E4-79ADAD6A9988}" type="datetimeFigureOut">
              <a:rPr lang="ru-RU"/>
              <a:pPr>
                <a:defRPr/>
              </a:pPr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3C9A4E-1207-406F-836F-1AB613608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146496" y="98500"/>
            <a:ext cx="8890000" cy="635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cademy" pitchFamily="2" charset="0"/>
              </a:rPr>
              <a:t>Голодомор як історична травма</a:t>
            </a:r>
            <a:endParaRPr lang="uk-UA" sz="5200" b="1" dirty="0">
              <a:solidFill>
                <a:schemeClr val="tx2">
                  <a:lumMod val="20000"/>
                  <a:lumOff val="80000"/>
                </a:schemeClr>
              </a:solidFill>
              <a:latin typeface="Academy" pitchFamily="2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15212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sz="3600" dirty="0" smtClean="0">
                <a:solidFill>
                  <a:srgbClr val="00B0F0"/>
                </a:solidFill>
                <a:latin typeface="Korinna"/>
                <a:ea typeface="Angsana New"/>
                <a:cs typeface="Angsana New"/>
              </a:rPr>
              <a:t>До питання методології дослідження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50131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Огієнко Віталій, Міжнародна наукова конференція</a:t>
            </a:r>
            <a:endParaRPr lang="uk-UA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«Голод </a:t>
            </a:r>
            <a:r>
              <a:rPr lang="uk-UA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Україні у першій половині ХХ століття: причини та </a:t>
            </a:r>
            <a:r>
              <a:rPr lang="uk-UA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наслідки», м. Київ, 20-21 листопада 2013 р. </a:t>
            </a:r>
            <a:endParaRPr lang="uk-UA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6512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187624" y="1340768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першій частині проекту досліджується індивідуальна травма Голодомору.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Пошукати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низку травматичних симптомів таких як збудження, нав'язливе повторення та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уникнення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(ілюзії, галюцинації, </a:t>
            </a:r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дисоціативні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епізоди повернення до минулого, обмежений спектр почуттів, </a:t>
            </a:r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гіперпідозріливість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травми у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нагадує сучасне розуміння ПТСР чи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ні?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9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611560" y="1443841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другій частині проекту я хотів би простежити сліди колективного замовчування і колективної амнезії у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Чи відображені у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докази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репресування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важкої пам'яті про голодування і втрату людського обличчя? </a:t>
            </a:r>
          </a:p>
          <a:p>
            <a:pPr marL="285750" indent="-285750">
              <a:buFontTx/>
              <a:buChar char="-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у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простежуються: </a:t>
            </a:r>
          </a:p>
          <a:p>
            <a:pPr marL="285750" indent="-285750">
              <a:buFontTx/>
              <a:buChar char="-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відчуття сорому, приниження, дегуманізації та вини; </a:t>
            </a:r>
          </a:p>
          <a:p>
            <a:pPr marL="285750" indent="-285750">
              <a:buFontTx/>
              <a:buChar char="-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нездатність відчувати впевненість; </a:t>
            </a:r>
          </a:p>
          <a:p>
            <a:pPr marL="285750" indent="-285750">
              <a:buFontTx/>
              <a:buChar char="-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ідентифікацію 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 насильником; </a:t>
            </a:r>
          </a:p>
          <a:p>
            <a:pPr marL="285750" indent="-285750">
              <a:buFontTx/>
              <a:buChar char="-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труднощі чи навіть нездатність оплакати втрати?</a:t>
            </a:r>
          </a:p>
        </p:txBody>
      </p:sp>
    </p:spTree>
    <p:extLst>
      <p:ext uri="{BB962C8B-B14F-4D97-AF65-F5344CB8AC3E}">
        <p14:creationId xmlns:p14="http://schemas.microsoft.com/office/powerpoint/2010/main" val="247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475656" y="1196753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ільш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ранні репрезентації є ближчими до початкових стимулів ніж пізніші. Тому, я збираюся віднайти у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низку травматичних репрезентацій, розміщених у хронологічному порядку, починаючи від найбільш ранніх і закінчуючи більш пізніми. 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третьому етапі - дослідити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верифікувати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існуюче бачення формування і поширення дискурсу Голодомору.</a:t>
            </a:r>
          </a:p>
        </p:txBody>
      </p:sp>
    </p:spTree>
    <p:extLst>
      <p:ext uri="{BB962C8B-B14F-4D97-AF65-F5344CB8AC3E}">
        <p14:creationId xmlns:p14="http://schemas.microsoft.com/office/powerpoint/2010/main" val="37413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254000"/>
            <a:ext cx="88900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5536" y="213285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    Дякую за увагу! 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899592" y="1556792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 є безпрецедентною історичною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трагедією,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наслідки якої залишаються невідомими та невивченими. Так само безпрецедентним є процес становлення пам’яті про Голодомор, коли протягом 3-х поколінь ця тема супроводжувалася мовчанкою. </a:t>
            </a:r>
          </a:p>
        </p:txBody>
      </p:sp>
    </p:spTree>
    <p:extLst>
      <p:ext uri="{BB962C8B-B14F-4D97-AF65-F5344CB8AC3E}">
        <p14:creationId xmlns:p14="http://schemas.microsoft.com/office/powerpoint/2010/main" val="10640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331640" y="836712"/>
            <a:ext cx="7488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Психологічні, культурні, соціальні наслідки </a:t>
            </a:r>
            <a:r>
              <a:rPr lang="uk-UA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Голодомору розглядаються за допомогою поняття </a:t>
            </a:r>
            <a:r>
              <a:rPr lang="uk-UA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«історична травма»</a:t>
            </a:r>
            <a:r>
              <a:rPr lang="uk-UA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Історична травма – це </a:t>
            </a:r>
            <a:r>
              <a:rPr lang="uk-UA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катастрофічна</a:t>
            </a: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криза, яка постає одночасно або слідом за травматичною подією (голодом) і яка може тривати протягом багатьох поколінь. </a:t>
            </a:r>
            <a:r>
              <a:rPr lang="uk-UA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Вона </a:t>
            </a:r>
            <a:r>
              <a:rPr lang="uk-UA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руйнує звичні рамки життя </a:t>
            </a: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аж до такої міри, що вони не підлягають </a:t>
            </a:r>
            <a:r>
              <a:rPr lang="uk-UA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відновленню. </a:t>
            </a:r>
            <a:endParaRPr lang="uk-UA" sz="3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60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259632" y="1268760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Історична травма – це реальна історична подія, часто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спричинена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крайніми формами насильства, що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спустошливий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на психіку, поведінку, пам’ять індивідів та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змінює майбутню ідентичність групи у фундаментальний та безповоротний спосіб.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5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331640" y="620688"/>
            <a:ext cx="741682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Перебіг травми Голодомору</a:t>
            </a:r>
          </a:p>
          <a:p>
            <a:pPr algn="ctr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на поведінку та уклад життя)</a:t>
            </a:r>
          </a:p>
          <a:p>
            <a:pPr algn="ctr"/>
            <a:endParaRPr lang="uk-U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Голодування.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агальна слабкість. Апатія. Гнів. Руйнування духовного життя.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ізичні та психологічні страждання.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нищення захисних рефлексів. Деформована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традиційної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Видозміна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поведінкових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моделей.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укладі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спричинені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колективізацією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розкуркуленням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uk-UA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2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55576" y="54868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Перебіг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травми Голодомору</a:t>
            </a:r>
          </a:p>
          <a:p>
            <a:pPr algn="ctr"/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(вплив на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індивідуальну та колективну психіку)</a:t>
            </a:r>
          </a:p>
          <a:p>
            <a:pPr algn="ctr"/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Симптоматика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ПТСР. А</a:t>
            </a:r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даптація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травми через обробку досвіду, уникнення чи соціальну підтримку. Заміщення, відчуження, пригнічення та фальшування. Соціальне табу та бажання просто жити як санкція на забуття. Неможливість відновити пам’ять про Голодомор власними силами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Травма передається між поколіннями. 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68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403648" y="1124745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Перебіг травми Голодомору</a:t>
            </a:r>
          </a:p>
          <a:p>
            <a:pPr algn="ctr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сфері культури)</a:t>
            </a:r>
          </a:p>
          <a:p>
            <a:pPr algn="ctr"/>
            <a:endParaRPr lang="uk-UA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виходить на культурний рівень.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дискурс Голодомору виникли в українській діаспорі.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Культурна травма Голодомору – артикульована та усвідомлена психологічна травма. Постав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базовий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загальноприйнятий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набір образів, ідей та репрезентацій, чому сприяла політика незалежної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29286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403648" y="836712"/>
            <a:ext cx="691276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дослідження</a:t>
            </a:r>
          </a:p>
          <a:p>
            <a:endParaRPr lang="uk-U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Індивідуальна і колективна травми є психічними процесами, які на третьому рівні розгортаються у сфері культури (культурна травма).</a:t>
            </a:r>
          </a:p>
          <a:p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Реконструювання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«історичної 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травми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Голодомору» не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аргументує те, що </a:t>
            </a: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індивідуальний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колективний та </a:t>
            </a:r>
            <a:r>
              <a:rPr lang="uk-UA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культурний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виміри Голодомору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взаємопов’язані та послідовні.</a:t>
            </a:r>
          </a:p>
          <a:p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 методології. </a:t>
            </a:r>
            <a:endParaRPr lang="uk-U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22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694F35"/>
              </a:clrFrom>
              <a:clrTo>
                <a:srgbClr val="694F3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70000"/>
                    </a14:imgEffect>
                    <a14:imgEffect>
                      <a14:brightnessContrast bright="3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274588"/>
            <a:ext cx="9236294" cy="6597352"/>
          </a:xfrm>
          <a:prstGeom prst="rect">
            <a:avLst/>
          </a:prstGeom>
          <a:solidFill>
            <a:srgbClr val="FFFFFF">
              <a:shade val="85000"/>
              <a:alpha val="49000"/>
            </a:srgbClr>
          </a:solidFill>
          <a:ln w="190500" cap="rnd">
            <a:solidFill>
              <a:srgbClr val="FFFFFF"/>
            </a:solidFill>
          </a:ln>
          <a:effectLst>
            <a:glow rad="508000">
              <a:schemeClr val="accent1">
                <a:alpha val="95000"/>
              </a:schemeClr>
            </a:glow>
            <a:outerShdw blurRad="635000" algn="tl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899592" y="612845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pPr algn="ctr"/>
            <a:r>
              <a:rPr lang="uk-UA" sz="3600" b="1" dirty="0" smtClean="0"/>
              <a:t>Гіпотеза дослідження</a:t>
            </a:r>
          </a:p>
          <a:p>
            <a:r>
              <a:rPr lang="uk-UA" dirty="0" smtClean="0"/>
              <a:t> </a:t>
            </a:r>
            <a:endParaRPr lang="uk-UA" dirty="0"/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Історичну травму Голодомору можливо простежити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описати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наративах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Наративний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широко використовується у психоаналітичній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традиції ( індивідуальна та колективна травми). </a:t>
            </a: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конструктивізмі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(культурна травма)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наратив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розглядається як конструкт створений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дієвцями</a:t>
            </a:r>
            <a:r>
              <a:rPr lang="uk-UA" dirty="0"/>
              <a:t>. 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2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592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Голодомор як історична травма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Голодомор у світлі теорії травми</dc:title>
  <dc:creator>user</dc:creator>
  <cp:lastModifiedBy>user</cp:lastModifiedBy>
  <cp:revision>98</cp:revision>
  <dcterms:created xsi:type="dcterms:W3CDTF">2013-03-10T23:03:00Z</dcterms:created>
  <dcterms:modified xsi:type="dcterms:W3CDTF">2013-11-20T22:46:55Z</dcterms:modified>
</cp:coreProperties>
</file>